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33"/>
  </p:notesMasterIdLst>
  <p:sldIdLst>
    <p:sldId id="256" r:id="rId2"/>
    <p:sldId id="296" r:id="rId3"/>
    <p:sldId id="259" r:id="rId4"/>
    <p:sldId id="291" r:id="rId5"/>
    <p:sldId id="257" r:id="rId6"/>
    <p:sldId id="298" r:id="rId7"/>
    <p:sldId id="268" r:id="rId8"/>
    <p:sldId id="269" r:id="rId9"/>
    <p:sldId id="299" r:id="rId10"/>
    <p:sldId id="271" r:id="rId11"/>
    <p:sldId id="292" r:id="rId12"/>
    <p:sldId id="300" r:id="rId13"/>
    <p:sldId id="282" r:id="rId14"/>
    <p:sldId id="258" r:id="rId15"/>
    <p:sldId id="283" r:id="rId16"/>
    <p:sldId id="301" r:id="rId17"/>
    <p:sldId id="275" r:id="rId18"/>
    <p:sldId id="304" r:id="rId19"/>
    <p:sldId id="285" r:id="rId20"/>
    <p:sldId id="302" r:id="rId21"/>
    <p:sldId id="280" r:id="rId22"/>
    <p:sldId id="305" r:id="rId23"/>
    <p:sldId id="287" r:id="rId24"/>
    <p:sldId id="306" r:id="rId25"/>
    <p:sldId id="286" r:id="rId26"/>
    <p:sldId id="303" r:id="rId27"/>
    <p:sldId id="307" r:id="rId28"/>
    <p:sldId id="277" r:id="rId29"/>
    <p:sldId id="281" r:id="rId30"/>
    <p:sldId id="289" r:id="rId31"/>
    <p:sldId id="308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15" autoAdjust="0"/>
    <p:restoredTop sz="94444" autoAdjust="0"/>
  </p:normalViewPr>
  <p:slideViewPr>
    <p:cSldViewPr>
      <p:cViewPr>
        <p:scale>
          <a:sx n="80" d="100"/>
          <a:sy n="80" d="100"/>
        </p:scale>
        <p:origin x="-552" y="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articipation%20africaine%20fevrier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2.2222222222222282E-2"/>
          <c:y val="0.17634259259259319"/>
          <c:w val="0.97777781133063091"/>
          <c:h val="0.59983450901671376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Participations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1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3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4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5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6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7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8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9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1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2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3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4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5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6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7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8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9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1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2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3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4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dLbl>
            <c:dLbl>
              <c:idx val="16"/>
              <c:layout>
                <c:manualLayout>
                  <c:x val="-0.14979309757058984"/>
                  <c:y val="-1.92903913454060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5">
                            <a:lumMod val="80000"/>
                            <a:lumOff val="2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 err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Algérie; 5</a:t>
                    </a:r>
                    <a:endParaRPr lang="en-US" sz="14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showCatName val="1"/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dLbl>
            <c:dLbl>
              <c:idx val="18"/>
              <c:layout>
                <c:manualLayout>
                  <c:x val="1.9328141622011581E-2"/>
                  <c:y val="-5.511540384401748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Val val="1"/>
              <c:showCatName val="1"/>
            </c:dLbl>
            <c:dLbl>
              <c:idx val="19"/>
              <c:layout>
                <c:manualLayout>
                  <c:x val="-0.10630477892106369"/>
                  <c:y val="-5.78711740362183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Val val="1"/>
              <c:showCatName val="1"/>
            </c:dLbl>
            <c:dLbl>
              <c:idx val="20"/>
              <c:layout>
                <c:manualLayout>
                  <c:x val="-9.6640708110057982E-2"/>
                  <c:y val="-1.92903913454060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Val val="1"/>
              <c:showCatName val="1"/>
            </c:dLbl>
            <c:dLbl>
              <c:idx val="21"/>
              <c:layout>
                <c:manualLayout>
                  <c:x val="-1.2080088513757256E-2"/>
                  <c:y val="-2.75577019220086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Val val="1"/>
              <c:showCatName val="1"/>
            </c:dLbl>
            <c:dLbl>
              <c:idx val="22"/>
              <c:layout>
                <c:manualLayout>
                  <c:x val="4.5904336352277503E-2"/>
                  <c:y val="-8.26731057660261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Val val="1"/>
              <c:showCatName val="1"/>
            </c:dLbl>
            <c:dLbl>
              <c:idx val="23"/>
              <c:layout>
                <c:manualLayout>
                  <c:x val="-3.1408230135768801E-2"/>
                  <c:y val="-5.23596336518166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Val val="1"/>
              <c:showCatName val="1"/>
            </c:dLbl>
            <c:dLbl>
              <c:idx val="24"/>
              <c:layout>
                <c:manualLayout>
                  <c:x val="0.13529699135408091"/>
                  <c:y val="-2.755770192200869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Val val="1"/>
              <c:showCatName val="1"/>
            </c:dLbl>
            <c:dLbl>
              <c:idx val="25"/>
              <c:layout>
                <c:manualLayout>
                  <c:x val="3.6240265541271764E-2"/>
                  <c:y val="-3.30692423064104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Val val="1"/>
              <c:showCatName val="1"/>
            </c:dLbl>
            <c:dLbl>
              <c:idx val="26"/>
              <c:delete val="1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29"/>
              <c:delete val="1"/>
            </c:dLbl>
            <c:dLbl>
              <c:idx val="30"/>
              <c:delete val="1"/>
            </c:dLbl>
            <c:dLbl>
              <c:idx val="31"/>
              <c:delete val="1"/>
            </c:dLbl>
            <c:dLbl>
              <c:idx val="32"/>
              <c:delete val="1"/>
            </c:dLbl>
            <c:dLbl>
              <c:idx val="33"/>
              <c:delete val="1"/>
            </c:dLbl>
            <c:dLbl>
              <c:idx val="34"/>
              <c:delete val="1"/>
            </c:dLbl>
            <c:dLblPos val="outEnd"/>
            <c:showVal val="1"/>
            <c:showCatName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Feuil1!$A$2:$A$36</c:f>
              <c:strCache>
                <c:ptCount val="35"/>
                <c:pt idx="0">
                  <c:v>Afrique du Sud</c:v>
                </c:pt>
                <c:pt idx="1">
                  <c:v>Kenya</c:v>
                </c:pt>
                <c:pt idx="2">
                  <c:v>Tunisie</c:v>
                </c:pt>
                <c:pt idx="3">
                  <c:v>Egypte</c:v>
                </c:pt>
                <c:pt idx="4">
                  <c:v>Maroc</c:v>
                </c:pt>
                <c:pt idx="5">
                  <c:v>Sénégal</c:v>
                </c:pt>
                <c:pt idx="6">
                  <c:v>Ouganda</c:v>
                </c:pt>
                <c:pt idx="7">
                  <c:v>Ghana</c:v>
                </c:pt>
                <c:pt idx="8">
                  <c:v>Tanzanie</c:v>
                </c:pt>
                <c:pt idx="9">
                  <c:v>Ethiopie</c:v>
                </c:pt>
                <c:pt idx="10">
                  <c:v>Malawi</c:v>
                </c:pt>
                <c:pt idx="11">
                  <c:v>Burkina Faso</c:v>
                </c:pt>
                <c:pt idx="12">
                  <c:v>Mozambique</c:v>
                </c:pt>
                <c:pt idx="13">
                  <c:v>Cameroun</c:v>
                </c:pt>
                <c:pt idx="14">
                  <c:v>Namibie</c:v>
                </c:pt>
                <c:pt idx="15">
                  <c:v>Zambie</c:v>
                </c:pt>
                <c:pt idx="16">
                  <c:v>Algérie</c:v>
                </c:pt>
                <c:pt idx="17">
                  <c:v>Rwanda</c:v>
                </c:pt>
                <c:pt idx="18">
                  <c:v>Cote d’Ivoire</c:v>
                </c:pt>
                <c:pt idx="19">
                  <c:v>Nigeria</c:v>
                </c:pt>
                <c:pt idx="20">
                  <c:v>Botswana</c:v>
                </c:pt>
                <c:pt idx="21">
                  <c:v>Cap-Vert</c:v>
                </c:pt>
                <c:pt idx="22">
                  <c:v>Mali</c:v>
                </c:pt>
                <c:pt idx="23">
                  <c:v>Burundi</c:v>
                </c:pt>
                <c:pt idx="24">
                  <c:v>Benin</c:v>
                </c:pt>
                <c:pt idx="25">
                  <c:v>Togo</c:v>
                </c:pt>
                <c:pt idx="26">
                  <c:v>Swaziland</c:v>
                </c:pt>
                <c:pt idx="27">
                  <c:v>Maurice</c:v>
                </c:pt>
                <c:pt idx="28">
                  <c:v>Mauritanie </c:v>
                </c:pt>
                <c:pt idx="29">
                  <c:v>Lesotho</c:v>
                </c:pt>
                <c:pt idx="30">
                  <c:v>Gabon </c:v>
                </c:pt>
                <c:pt idx="31">
                  <c:v>Seychelles</c:v>
                </c:pt>
                <c:pt idx="32">
                  <c:v>Libéria</c:v>
                </c:pt>
                <c:pt idx="33">
                  <c:v>Madagascar</c:v>
                </c:pt>
                <c:pt idx="34">
                  <c:v>Libye</c:v>
                </c:pt>
              </c:strCache>
            </c:strRef>
          </c:cat>
          <c:val>
            <c:numRef>
              <c:f>Feuil1!$B$2:$B$36</c:f>
              <c:numCache>
                <c:formatCode>General</c:formatCode>
                <c:ptCount val="35"/>
                <c:pt idx="0">
                  <c:v>86</c:v>
                </c:pt>
                <c:pt idx="1">
                  <c:v>40</c:v>
                </c:pt>
                <c:pt idx="2">
                  <c:v>29</c:v>
                </c:pt>
                <c:pt idx="3">
                  <c:v>20</c:v>
                </c:pt>
                <c:pt idx="4">
                  <c:v>19</c:v>
                </c:pt>
                <c:pt idx="5">
                  <c:v>17</c:v>
                </c:pt>
                <c:pt idx="6">
                  <c:v>15</c:v>
                </c:pt>
                <c:pt idx="7">
                  <c:v>13</c:v>
                </c:pt>
                <c:pt idx="8">
                  <c:v>12</c:v>
                </c:pt>
                <c:pt idx="9">
                  <c:v>11</c:v>
                </c:pt>
                <c:pt idx="10">
                  <c:v>8</c:v>
                </c:pt>
                <c:pt idx="11">
                  <c:v>7</c:v>
                </c:pt>
                <c:pt idx="12">
                  <c:v>6</c:v>
                </c:pt>
                <c:pt idx="13">
                  <c:v>6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3</c:v>
                </c:pt>
                <c:pt idx="21">
                  <c:v>3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</c:numCache>
            </c:numRef>
          </c:val>
        </c:ser>
        <c:dLbls>
          <c:showCatName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E8FE8-75E9-4487-B5D8-0CB5F33F0750}" type="datetimeFigureOut">
              <a:rPr lang="fr-FR" smtClean="0"/>
              <a:pPr/>
              <a:t>27/04/2017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E4575-BD1E-4815-98E6-E50EE719435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Processus de </a:t>
            </a:r>
            <a:r>
              <a:rPr lang="fr-FR" dirty="0" err="1" smtClean="0"/>
              <a:t>barcelone</a:t>
            </a:r>
            <a:r>
              <a:rPr lang="fr-FR" baseline="0" dirty="0" smtClean="0"/>
              <a:t> 1995</a:t>
            </a:r>
          </a:p>
          <a:p>
            <a:r>
              <a:rPr lang="fr-FR" baseline="0" dirty="0" smtClean="0"/>
              <a:t>Accord recherche-innovation EU-Algérie signé en 2012 et ratifié en 2013</a:t>
            </a:r>
          </a:p>
          <a:p>
            <a:r>
              <a:rPr lang="fr-FR" baseline="0" dirty="0" smtClean="0"/>
              <a:t>L’</a:t>
            </a:r>
            <a:r>
              <a:rPr lang="fr-FR" baseline="0" dirty="0" err="1" smtClean="0"/>
              <a:t>Algerie</a:t>
            </a:r>
            <a:r>
              <a:rPr lang="fr-FR" baseline="0" dirty="0" smtClean="0"/>
              <a:t> est membre du MOCO 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Monitoring Committee for Euro-Mediterranean Cooperation in Research and Innovation</a:t>
            </a:r>
            <a:r>
              <a:rPr lang="fr-FR" baseline="0" dirty="0" smtClean="0"/>
              <a:t>)</a:t>
            </a:r>
          </a:p>
          <a:p>
            <a:r>
              <a:rPr lang="fr-FR" baseline="0" dirty="0" smtClean="0"/>
              <a:t> 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E4575-BD1E-4815-98E6-E50EE7194355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0285-B9B1-4B36-9263-C59046485FA0}" type="datetime1">
              <a:rPr lang="fr-FR" smtClean="0"/>
              <a:pPr/>
              <a:t>27/04/2017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27/04/2017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EE0B3-46BB-4D89-A7EB-5072BA2643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25FA-7061-4993-82F1-5E968DB3A208}" type="datetime1">
              <a:rPr lang="fr-FR" smtClean="0"/>
              <a:pPr/>
              <a:t>27/04/2017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27/04/2017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EE0B3-46BB-4D89-A7EB-5072BA2643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79E2-A2EF-4A7A-9F4D-F00D84B5A14A}" type="datetime1">
              <a:rPr lang="fr-FR" smtClean="0"/>
              <a:pPr/>
              <a:t>27/04/2017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27/04/2017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EE0B3-46BB-4D89-A7EB-5072BA2643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C0AB-7FAE-4FE9-96E3-F48EC596364B}" type="datetime1">
              <a:rPr lang="fr-FR" smtClean="0"/>
              <a:pPr/>
              <a:t>27/04/2017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27/04/2017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EE0B3-46BB-4D89-A7EB-5072BA2643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3774-AF15-441F-90F8-D745E655AC59}" type="datetime1">
              <a:rPr lang="fr-FR" smtClean="0"/>
              <a:pPr/>
              <a:t>27/04/2017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27/04/2017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EE0B3-46BB-4D89-A7EB-5072BA2643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2E73-0724-4EDE-B5EF-D0AD0C064146}" type="datetime1">
              <a:rPr lang="fr-FR" smtClean="0"/>
              <a:pPr/>
              <a:t>27/04/2017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27/04/2017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EE0B3-46BB-4D89-A7EB-5072BA2643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7670-610A-46BC-8036-66D4CC072828}" type="datetime1">
              <a:rPr lang="fr-FR" smtClean="0"/>
              <a:pPr/>
              <a:t>27/04/2017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27/04/2017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EE0B3-46BB-4D89-A7EB-5072BA2643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15BC-3EF0-4FF1-A34B-33DCB66D236F}" type="datetime1">
              <a:rPr lang="fr-FR" smtClean="0"/>
              <a:pPr/>
              <a:t>27/04/2017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27/04/2017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EE0B3-46BB-4D89-A7EB-5072BA2643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1128-37C1-485E-B87B-579ED09EF4CE}" type="datetime1">
              <a:rPr lang="fr-FR" smtClean="0"/>
              <a:pPr/>
              <a:t>27/04/2017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27/04/2017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EE0B3-46BB-4D89-A7EB-5072BA2643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EDEE-4A09-4B8B-861A-2EFDFF6C444B}" type="datetime1">
              <a:rPr lang="fr-FR" smtClean="0"/>
              <a:pPr/>
              <a:t>27/04/2017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27/04/2017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EE0B3-46BB-4D89-A7EB-5072BA2643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A899-552D-44B2-850E-57506F1EAD1C}" type="datetime1">
              <a:rPr lang="fr-FR" smtClean="0"/>
              <a:pPr/>
              <a:t>27/04/2017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27/04/2017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EE0B3-46BB-4D89-A7EB-5072BA2643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7EB97-082F-457C-84A0-7B6FBC6AA06F}" type="datetime1">
              <a:rPr lang="fr-FR" smtClean="0"/>
              <a:pPr/>
              <a:t>27/04/2017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27/04/2017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EE0B3-46BB-4D89-A7EB-5072BA2643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4725144"/>
            <a:ext cx="6480720" cy="1296144"/>
          </a:xfrm>
        </p:spPr>
        <p:txBody>
          <a:bodyPr>
            <a:normAutofit/>
          </a:bodyPr>
          <a:lstStyle/>
          <a:p>
            <a:r>
              <a:rPr lang="fr-FR" sz="2800" b="1" i="1" dirty="0" smtClean="0">
                <a:solidFill>
                  <a:schemeClr val="tx1"/>
                </a:solidFill>
                <a:latin typeface="Adobe Hebrew" pitchFamily="18" charset="-79"/>
                <a:cs typeface="Adobe Hebrew" pitchFamily="18" charset="-79"/>
              </a:rPr>
              <a:t>Dr. Amel  </a:t>
            </a:r>
            <a:r>
              <a:rPr lang="fr-FR" sz="2800" b="1" i="1" dirty="0" err="1" smtClean="0">
                <a:solidFill>
                  <a:schemeClr val="tx1"/>
                </a:solidFill>
                <a:latin typeface="Adobe Hebrew" pitchFamily="18" charset="-79"/>
                <a:cs typeface="Adobe Hebrew" pitchFamily="18" charset="-79"/>
              </a:rPr>
              <a:t>Zaatri</a:t>
            </a:r>
            <a:r>
              <a:rPr lang="fr-FR" sz="2800" b="1" i="1" dirty="0" smtClean="0">
                <a:solidFill>
                  <a:schemeClr val="tx1"/>
                </a:solidFill>
                <a:latin typeface="Adobe Hebrew" pitchFamily="18" charset="-79"/>
                <a:cs typeface="Adobe Hebrew" pitchFamily="18" charset="-79"/>
              </a:rPr>
              <a:t>-</a:t>
            </a:r>
            <a:r>
              <a:rPr lang="fr-FR" sz="2800" b="1" i="1" dirty="0" err="1" smtClean="0">
                <a:solidFill>
                  <a:schemeClr val="tx1"/>
                </a:solidFill>
                <a:latin typeface="Adobe Hebrew" pitchFamily="18" charset="-79"/>
                <a:cs typeface="Adobe Hebrew" pitchFamily="18" charset="-79"/>
              </a:rPr>
              <a:t>Chabou</a:t>
            </a:r>
            <a:endParaRPr lang="fr-FR" sz="2800" b="1" i="1" dirty="0" smtClean="0">
              <a:solidFill>
                <a:schemeClr val="tx1"/>
              </a:solidFill>
              <a:latin typeface="Adobe Hebrew" pitchFamily="18" charset="-79"/>
              <a:cs typeface="Adobe Hebrew" pitchFamily="18" charset="-79"/>
            </a:endParaRPr>
          </a:p>
          <a:p>
            <a:r>
              <a:rPr lang="fr-FR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Coordinatrice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12292" name="AutoShape 4" descr="Résultat de recherche d'images pour &quot;drapeau algerie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94" name="AutoShape 6" descr="Résultat de recherche d'images pour &quot;drapeau algerie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304" name="Picture 16" descr="Résultat de recherche d'images pour &quot;Horizon 2020 open to the world&quot;"/>
          <p:cNvPicPr>
            <a:picLocks noChangeAspect="1" noChangeArrowheads="1"/>
          </p:cNvPicPr>
          <p:nvPr/>
        </p:nvPicPr>
        <p:blipFill>
          <a:blip r:embed="rId2" cstate="print"/>
          <a:srcRect r="36986"/>
          <a:stretch>
            <a:fillRect/>
          </a:stretch>
        </p:blipFill>
        <p:spPr bwMode="auto">
          <a:xfrm>
            <a:off x="2339752" y="404664"/>
            <a:ext cx="4392488" cy="1008112"/>
          </a:xfrm>
          <a:prstGeom prst="rect">
            <a:avLst/>
          </a:prstGeom>
          <a:noFill/>
        </p:spPr>
      </p:pic>
      <p:pic>
        <p:nvPicPr>
          <p:cNvPr id="12308" name="Picture 20" descr="Image associé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1476361" cy="982452"/>
          </a:xfrm>
          <a:prstGeom prst="rect">
            <a:avLst/>
          </a:prstGeom>
          <a:noFill/>
        </p:spPr>
      </p:pic>
      <p:sp>
        <p:nvSpPr>
          <p:cNvPr id="12310" name="AutoShape 22" descr="Résultat de recherche d'images pour &quot;drapeau UE  ve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12" name="AutoShape 24" descr="Résultat de recherche d'images pour &quot;drapeau UE  ve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314" name="Picture 26" descr="Image associé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04664"/>
            <a:ext cx="1584175" cy="95050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11559" y="2276872"/>
            <a:ext cx="7848873" cy="1938992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i="1" spc="50" dirty="0" smtClean="0">
                <a:ln w="13500">
                  <a:solidFill>
                    <a:srgbClr val="FFFF00">
                      <a:alpha val="60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Le réseau Algérien pour la promotion </a:t>
            </a:r>
          </a:p>
          <a:p>
            <a:pPr algn="ctr"/>
            <a:r>
              <a:rPr lang="fr-FR" sz="3600" b="1" i="1" spc="50" dirty="0" smtClean="0">
                <a:ln w="13500">
                  <a:solidFill>
                    <a:srgbClr val="FFFF00">
                      <a:alpha val="60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du programme H</a:t>
            </a:r>
            <a:r>
              <a:rPr lang="fr-FR" sz="4800" b="1" i="1" spc="50" dirty="0" smtClean="0">
                <a:ln w="13500">
                  <a:solidFill>
                    <a:srgbClr val="FFFF00">
                      <a:alpha val="60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2020</a:t>
            </a:r>
            <a:r>
              <a:rPr lang="fr-FR" sz="3600" b="1" i="1" spc="50" dirty="0" smtClean="0">
                <a:ln w="13500">
                  <a:solidFill>
                    <a:srgbClr val="FFFF00">
                      <a:alpha val="60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 en Algérie:</a:t>
            </a:r>
          </a:p>
          <a:p>
            <a:pPr algn="ctr"/>
            <a:r>
              <a:rPr lang="fr-FR" sz="3600" b="1" i="1" spc="50" dirty="0" smtClean="0">
                <a:ln w="13500">
                  <a:solidFill>
                    <a:srgbClr val="FFFF00">
                      <a:alpha val="60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latin typeface="Adobe Hebrew" pitchFamily="18" charset="-79"/>
                <a:cs typeface="Adobe Hebrew" pitchFamily="18" charset="-79"/>
              </a:rPr>
              <a:t>Missions et Objectifs</a:t>
            </a:r>
            <a:endParaRPr lang="fr-FR" sz="3600" b="1" spc="50" dirty="0">
              <a:ln w="13500">
                <a:solidFill>
                  <a:srgbClr val="FFFF00">
                    <a:alpha val="6000"/>
                  </a:srgbClr>
                </a:solidFill>
                <a:prstDash val="solid"/>
              </a:ln>
              <a:solidFill>
                <a:srgbClr val="0070C0">
                  <a:alpha val="95000"/>
                </a:srgbClr>
              </a:solidFill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3074" name="Picture 2" descr="C:\Users\DELL\Desktop\Conférences Astronomie\lumiere et astronomie_site\logos\logo atrs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5589240"/>
            <a:ext cx="894495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25219" t="14620" r="27340" b="11345"/>
          <a:stretch/>
        </p:blipFill>
        <p:spPr>
          <a:xfrm>
            <a:off x="4103440" y="188640"/>
            <a:ext cx="5040560" cy="58160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80112" y="5373216"/>
            <a:ext cx="432048" cy="216024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51520" y="188640"/>
            <a:ext cx="864096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>
            <a:spAutoFit/>
          </a:bodyPr>
          <a:lstStyle/>
          <a:p>
            <a:pPr algn="ctr"/>
            <a:r>
              <a:rPr lang="fr-FR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l’Algérie est éligible à participer au programme H2020</a:t>
            </a:r>
            <a:endParaRPr lang="fr-FR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27/04/2017</a:t>
            </a:r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79512" y="2708920"/>
            <a:ext cx="4104456" cy="258532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dirty="0" smtClean="0"/>
              <a:t>- </a:t>
            </a:r>
            <a:r>
              <a:rPr lang="fr-FR" b="1" dirty="0" smtClean="0"/>
              <a:t>Processus de Barcelone 1995</a:t>
            </a:r>
          </a:p>
          <a:p>
            <a:endParaRPr lang="fr-FR" b="1" dirty="0" smtClean="0"/>
          </a:p>
          <a:p>
            <a:r>
              <a:rPr lang="fr-FR" b="1" dirty="0" smtClean="0"/>
              <a:t>- Accord recherche-innovation EU-Algérie signé en 2012 et ratifié en 2013</a:t>
            </a:r>
          </a:p>
          <a:p>
            <a:endParaRPr lang="fr-FR" b="1" dirty="0" smtClean="0"/>
          </a:p>
          <a:p>
            <a:r>
              <a:rPr lang="fr-FR" b="1" dirty="0" smtClean="0"/>
              <a:t>- L’Algérie est membre du MOCO (</a:t>
            </a:r>
            <a:r>
              <a:rPr lang="en-US" b="1" dirty="0" smtClean="0"/>
              <a:t>Monitoring Committee for Euro-Mediterranean Cooperation in Research and Innovation</a:t>
            </a:r>
            <a:r>
              <a:rPr lang="fr-FR" b="1" dirty="0" smtClean="0"/>
              <a:t>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3528" y="2132857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Cadre réglementaire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0109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27/04/2017</a:t>
            </a: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83568" y="188640"/>
            <a:ext cx="8064896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quoi le H2020 peut il intéresser l’Algérie?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83568" y="5733256"/>
            <a:ext cx="8064896" cy="584775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RIGUEUR ET PERSPICACITE DES PROCEDURES DE PARTICIPATION POUVANT SE REFLETER SUR D’AUTRES PROJETS DE RECHERCHE (</a:t>
            </a:r>
            <a:r>
              <a:rPr lang="fr-FR" sz="1600" b="1" dirty="0" smtClean="0"/>
              <a:t>nationaux, bilatéraux, etc.)</a:t>
            </a:r>
            <a:endParaRPr lang="fr-FR" sz="1600" b="1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755576" y="1052736"/>
            <a:ext cx="7899663" cy="954107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BENEFICIER D’UNE IMPORTANTE SOURCE DE FINANCEMENT</a:t>
            </a:r>
          </a:p>
          <a:p>
            <a:r>
              <a:rPr lang="fr-FR" sz="1600" b="1" dirty="0" smtClean="0"/>
              <a:t>OUVERTURE -presque- GENERALE DU PROGRAMME AUX PAYS TIERS </a:t>
            </a:r>
          </a:p>
          <a:p>
            <a:r>
              <a:rPr lang="fr-FR" sz="1200" dirty="0" smtClean="0"/>
              <a:t>Possibilité de participer à (pratiquement) tous les appels (3 piliers)</a:t>
            </a:r>
          </a:p>
          <a:p>
            <a:r>
              <a:rPr lang="fr-FR" sz="1200" dirty="0" smtClean="0"/>
              <a:t>contrairement au FP7 où la coopération internationale était restreinte à un seul volet avec limitation de thématiques (INCO)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55576" y="2132856"/>
            <a:ext cx="7899663" cy="553998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SE PLACER DANS UNE COMPETITIVITE DE TRES HAUT NIVEAU</a:t>
            </a:r>
          </a:p>
          <a:p>
            <a:r>
              <a:rPr lang="fr-FR" sz="1400" dirty="0" smtClean="0"/>
              <a:t>Notamment industrielle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55576" y="2852936"/>
            <a:ext cx="7899663" cy="76944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SE METTRE AU DIAPASON DE LA RECHERCHE DE POINTE AU NIVEAU MODIAL</a:t>
            </a:r>
          </a:p>
          <a:p>
            <a:r>
              <a:rPr lang="fr-FR" sz="1400" dirty="0" smtClean="0"/>
              <a:t>En effet, la rigueur dans l’évaluation des projets rend la participation très compétitive et donc de très haut niveau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55576" y="3717032"/>
            <a:ext cx="7899663" cy="769441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IMPLICATION AU SEIN DE CONSORTIA INTERNATIONAUX D’EXCELLENCE</a:t>
            </a:r>
          </a:p>
          <a:p>
            <a:r>
              <a:rPr lang="fr-FR" sz="1400" dirty="0" smtClean="0"/>
              <a:t>Amélioration du réseautage scientifique à la fois au national et à l’international pour une action pérenne engendrant d’autres projets futurs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55576" y="4581128"/>
            <a:ext cx="7899663" cy="1015663"/>
          </a:xfrm>
          <a:prstGeom prst="rect">
            <a:avLst/>
          </a:prstGeom>
          <a:solidFill>
            <a:schemeClr val="accent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IMPLICATION DIRECTE DANS DES PROJETS INNOVANTS AYANT UN </a:t>
            </a:r>
            <a:r>
              <a:rPr lang="fr-FR" sz="1600" b="1" i="1" dirty="0" smtClean="0">
                <a:latin typeface="Adobe Fangsong Std R" pitchFamily="18" charset="-128"/>
                <a:ea typeface="Adobe Fangsong Std R" pitchFamily="18" charset="-128"/>
              </a:rPr>
              <a:t>TRL</a:t>
            </a:r>
            <a:r>
              <a:rPr lang="fr-FR" sz="1600" b="1" dirty="0" smtClean="0"/>
              <a:t> ELEVE POUVANT FAIRE BENEFICIER L’ECONOMIE ALGERIENNE DANS L’IMMEDIAT</a:t>
            </a:r>
          </a:p>
          <a:p>
            <a:r>
              <a:rPr lang="fr-FR" sz="1400" dirty="0" smtClean="0"/>
              <a:t>FTI – </a:t>
            </a:r>
            <a:r>
              <a:rPr lang="fr-FR" sz="1400" dirty="0" err="1" smtClean="0"/>
              <a:t>Fast</a:t>
            </a:r>
            <a:r>
              <a:rPr lang="fr-FR" sz="1400" dirty="0" smtClean="0"/>
              <a:t> </a:t>
            </a:r>
            <a:r>
              <a:rPr lang="fr-FR" sz="1400" dirty="0" err="1" smtClean="0"/>
              <a:t>Track</a:t>
            </a:r>
            <a:r>
              <a:rPr lang="fr-FR" sz="1400" dirty="0" smtClean="0"/>
              <a:t> to Innovation (</a:t>
            </a:r>
            <a:r>
              <a:rPr lang="fr-FR" sz="1400" dirty="0" err="1" smtClean="0"/>
              <a:t>trl</a:t>
            </a:r>
            <a:r>
              <a:rPr lang="fr-FR" sz="1400" dirty="0" smtClean="0"/>
              <a:t>&gt;6, 12mois&lt;</a:t>
            </a:r>
            <a:r>
              <a:rPr lang="fr-FR" sz="1400" dirty="0" err="1" smtClean="0"/>
              <a:t>duree</a:t>
            </a:r>
            <a:r>
              <a:rPr lang="fr-FR" sz="1400" dirty="0" smtClean="0"/>
              <a:t>&lt;24mois)</a:t>
            </a:r>
          </a:p>
          <a:p>
            <a:r>
              <a:rPr lang="fr-FR" sz="1400" dirty="0" smtClean="0"/>
              <a:t>RIA (1&lt;</a:t>
            </a:r>
            <a:r>
              <a:rPr lang="fr-FR" sz="1400" dirty="0" err="1" smtClean="0"/>
              <a:t>trl</a:t>
            </a:r>
            <a:r>
              <a:rPr lang="fr-FR" sz="1400" dirty="0" smtClean="0"/>
              <a:t>&lt;4, 3ans&lt;durée&lt;5ans) IA (4&lt;</a:t>
            </a:r>
            <a:r>
              <a:rPr lang="fr-FR" sz="1400" dirty="0" err="1" smtClean="0"/>
              <a:t>trl</a:t>
            </a:r>
            <a:r>
              <a:rPr lang="fr-FR" sz="1400" dirty="0" smtClean="0"/>
              <a:t>&lt;6)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8640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FR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How are </a:t>
            </a:r>
            <a:r>
              <a:rPr lang="fr-FR" sz="5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we</a:t>
            </a:r>
            <a:r>
              <a:rPr lang="fr-FR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 </a:t>
            </a:r>
            <a:r>
              <a:rPr lang="fr-FR" sz="5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doing</a:t>
            </a:r>
            <a:r>
              <a:rPr lang="fr-FR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 ?</a:t>
            </a:r>
          </a:p>
          <a:p>
            <a:pPr algn="ctr">
              <a:buNone/>
            </a:pPr>
            <a:endParaRPr lang="fr-FR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27/04/2017</a:t>
            </a:r>
            <a:endParaRPr lang="fr-FR"/>
          </a:p>
        </p:txBody>
      </p:sp>
      <p:pic>
        <p:nvPicPr>
          <p:cNvPr id="43010" name="Picture 2" descr="Résultat de recherche d'images pour &quot;ampoule jaune dessin question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996952"/>
            <a:ext cx="2415285" cy="3206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27/04/2017</a:t>
            </a:r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8975" t="15375" r="9518" b="68875"/>
          <a:stretch>
            <a:fillRect/>
          </a:stretch>
        </p:blipFill>
        <p:spPr bwMode="auto">
          <a:xfrm>
            <a:off x="251520" y="2348880"/>
            <a:ext cx="4464496" cy="9524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4389" t="12797" r="45210" b="66532"/>
          <a:stretch>
            <a:fillRect/>
          </a:stretch>
        </p:blipFill>
        <p:spPr bwMode="auto">
          <a:xfrm>
            <a:off x="251520" y="908720"/>
            <a:ext cx="4505643" cy="12961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3635896" y="119675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RINEA</a:t>
            </a:r>
            <a:endParaRPr lang="fr-FR" sz="28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8493" t="28344" r="69370" b="48031"/>
          <a:stretch>
            <a:fillRect/>
          </a:stretch>
        </p:blipFill>
        <p:spPr bwMode="auto">
          <a:xfrm>
            <a:off x="4932040" y="908720"/>
            <a:ext cx="3360373" cy="201622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l="3512" t="11610" r="26756" b="69687"/>
          <a:stretch>
            <a:fillRect/>
          </a:stretch>
        </p:blipFill>
        <p:spPr bwMode="auto">
          <a:xfrm>
            <a:off x="251521" y="4869160"/>
            <a:ext cx="4536503" cy="12961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372200" y="3356992"/>
            <a:ext cx="30243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/>
              <a:t>Olive-Net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Bioactive compounds from </a:t>
            </a:r>
            <a:r>
              <a:rPr lang="en-US" sz="1400" dirty="0" err="1" smtClean="0">
                <a:solidFill>
                  <a:srgbClr val="00B050"/>
                </a:solidFill>
              </a:rPr>
              <a:t>Olea</a:t>
            </a:r>
            <a:r>
              <a:rPr lang="en-US" sz="1400" dirty="0" smtClean="0">
                <a:solidFill>
                  <a:srgbClr val="00B050"/>
                </a:solidFill>
              </a:rPr>
              <a:t> </a:t>
            </a:r>
            <a:r>
              <a:rPr lang="en-US" sz="1400" dirty="0" err="1" smtClean="0">
                <a:solidFill>
                  <a:srgbClr val="00B050"/>
                </a:solidFill>
              </a:rPr>
              <a:t>europaea</a:t>
            </a:r>
            <a:r>
              <a:rPr lang="en-US" sz="1400" dirty="0" smtClean="0">
                <a:solidFill>
                  <a:srgbClr val="00B050"/>
                </a:solidFill>
              </a:rPr>
              <a:t>: investigation and application in food, cosmetic and pharmaceutical industry</a:t>
            </a:r>
          </a:p>
        </p:txBody>
      </p:sp>
      <p:pic>
        <p:nvPicPr>
          <p:cNvPr id="2055" name="Picture 7" descr="Résultat de recherche d'images pour &quot;OLIVE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573016"/>
            <a:ext cx="1504919" cy="108012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860032" y="3356992"/>
            <a:ext cx="4032448" cy="1368152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  <a:alpha val="8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51520" y="116632"/>
            <a:ext cx="8640960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Participation algérienne au H2020</a:t>
            </a:r>
            <a:endParaRPr lang="fr-FR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7504" y="3429000"/>
            <a:ext cx="4680520" cy="1231106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2800" b="1" dirty="0" smtClean="0"/>
              <a:t>STUSOCSTA</a:t>
            </a:r>
            <a:r>
              <a:rPr lang="fr-FR" b="1" dirty="0" smtClean="0"/>
              <a:t>   </a:t>
            </a:r>
            <a:r>
              <a:rPr lang="fr-FR" dirty="0" smtClean="0"/>
              <a:t>(</a:t>
            </a:r>
            <a:r>
              <a:rPr lang="fr-FR" i="1" dirty="0" err="1" smtClean="0"/>
              <a:t>Individual</a:t>
            </a:r>
            <a:r>
              <a:rPr lang="fr-FR" i="1" dirty="0" smtClean="0"/>
              <a:t> </a:t>
            </a:r>
            <a:r>
              <a:rPr lang="fr-FR" i="1" dirty="0" err="1" smtClean="0"/>
              <a:t>fellowship</a:t>
            </a:r>
            <a:r>
              <a:rPr lang="fr-FR" dirty="0" smtClean="0"/>
              <a:t>)</a:t>
            </a:r>
          </a:p>
          <a:p>
            <a:r>
              <a:rPr lang="en-US" sz="1400" i="1" dirty="0" smtClean="0"/>
              <a:t>Students, social change and the construction of the post-independence Algerian state, 1962-1978  </a:t>
            </a:r>
          </a:p>
          <a:p>
            <a:r>
              <a:rPr lang="en-US" sz="1400" i="1" dirty="0" smtClean="0"/>
              <a:t> </a:t>
            </a:r>
            <a:r>
              <a:rPr lang="en-US" sz="1400" i="1" dirty="0" err="1" smtClean="0"/>
              <a:t>beneficiaire</a:t>
            </a:r>
            <a:r>
              <a:rPr lang="en-US" sz="1400" i="1" dirty="0" smtClean="0"/>
              <a:t>: Uni. Alger 2, </a:t>
            </a:r>
            <a:r>
              <a:rPr lang="en-US" sz="1400" i="1" dirty="0" err="1" smtClean="0"/>
              <a:t>coordinateur</a:t>
            </a:r>
            <a:r>
              <a:rPr lang="en-US" sz="1400" i="1" dirty="0" smtClean="0"/>
              <a:t>: Uni. Portsmouth </a:t>
            </a:r>
            <a:r>
              <a:rPr lang="en-US" i="1" dirty="0" smtClean="0"/>
              <a:t>UK</a:t>
            </a:r>
          </a:p>
        </p:txBody>
      </p:sp>
      <p:sp>
        <p:nvSpPr>
          <p:cNvPr id="13" name="Ellipse 12"/>
          <p:cNvSpPr/>
          <p:nvPr/>
        </p:nvSpPr>
        <p:spPr>
          <a:xfrm>
            <a:off x="5724128" y="4797152"/>
            <a:ext cx="2016224" cy="1296144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fr-F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projets</a:t>
            </a:r>
            <a:endParaRPr lang="fr-FR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27/04/2017</a:t>
            </a:r>
            <a:endParaRPr lang="fr-FR"/>
          </a:p>
        </p:txBody>
      </p:sp>
      <p:graphicFrame>
        <p:nvGraphicFramePr>
          <p:cNvPr id="15" name="Graphique 14"/>
          <p:cNvGraphicFramePr/>
          <p:nvPr/>
        </p:nvGraphicFramePr>
        <p:xfrm>
          <a:off x="611560" y="620688"/>
          <a:ext cx="7848872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251520" y="116632"/>
            <a:ext cx="8640960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Participation africaine au H2020</a:t>
            </a:r>
            <a:endParaRPr lang="fr-FR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012160" y="6021288"/>
            <a:ext cx="2491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 arrêtée au 27 Février 2017</a:t>
            </a:r>
            <a:endParaRPr lang="fr-FR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27/04/2017</a:t>
            </a:r>
            <a:endParaRPr lang="fr-FR" dirty="0"/>
          </a:p>
        </p:txBody>
      </p:sp>
      <p:pic>
        <p:nvPicPr>
          <p:cNvPr id="1216" name="Picture 192"/>
          <p:cNvPicPr>
            <a:picLocks noChangeAspect="1" noChangeArrowheads="1"/>
          </p:cNvPicPr>
          <p:nvPr/>
        </p:nvPicPr>
        <p:blipFill>
          <a:blip r:embed="rId2" cstate="print"/>
          <a:srcRect l="23442" t="22921" r="21558" b="11903"/>
          <a:stretch>
            <a:fillRect/>
          </a:stretch>
        </p:blipFill>
        <p:spPr bwMode="auto">
          <a:xfrm>
            <a:off x="323528" y="692696"/>
            <a:ext cx="3744416" cy="254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7" name="Picture 193"/>
          <p:cNvPicPr>
            <a:picLocks noChangeAspect="1" noChangeArrowheads="1"/>
          </p:cNvPicPr>
          <p:nvPr/>
        </p:nvPicPr>
        <p:blipFill>
          <a:blip r:embed="rId3" cstate="print"/>
          <a:srcRect l="22964" t="25219" r="22800" b="17688"/>
          <a:stretch>
            <a:fillRect/>
          </a:stretch>
        </p:blipFill>
        <p:spPr bwMode="auto">
          <a:xfrm>
            <a:off x="0" y="3356992"/>
            <a:ext cx="4104456" cy="242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" name="Picture 194"/>
          <p:cNvPicPr>
            <a:picLocks noChangeAspect="1" noChangeArrowheads="1"/>
          </p:cNvPicPr>
          <p:nvPr/>
        </p:nvPicPr>
        <p:blipFill>
          <a:blip r:embed="rId4" cstate="print"/>
          <a:srcRect l="22964" t="29157" r="23353" b="26547"/>
          <a:stretch>
            <a:fillRect/>
          </a:stretch>
        </p:blipFill>
        <p:spPr bwMode="auto">
          <a:xfrm>
            <a:off x="4283968" y="692696"/>
            <a:ext cx="388043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9" name="Picture 195"/>
          <p:cNvPicPr>
            <a:picLocks noChangeAspect="1" noChangeArrowheads="1"/>
          </p:cNvPicPr>
          <p:nvPr/>
        </p:nvPicPr>
        <p:blipFill>
          <a:blip r:embed="rId5" cstate="print"/>
          <a:srcRect l="22328" t="22438" r="23435" b="12552"/>
          <a:stretch>
            <a:fillRect/>
          </a:stretch>
        </p:blipFill>
        <p:spPr bwMode="auto">
          <a:xfrm>
            <a:off x="4211960" y="2564904"/>
            <a:ext cx="331236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0" name="Picture 196"/>
          <p:cNvPicPr>
            <a:picLocks noChangeAspect="1" noChangeArrowheads="1"/>
          </p:cNvPicPr>
          <p:nvPr/>
        </p:nvPicPr>
        <p:blipFill>
          <a:blip r:embed="rId6" cstate="print"/>
          <a:srcRect l="23517" t="22266" r="22800" b="11782"/>
          <a:stretch>
            <a:fillRect/>
          </a:stretch>
        </p:blipFill>
        <p:spPr bwMode="auto">
          <a:xfrm>
            <a:off x="4499992" y="4797152"/>
            <a:ext cx="403244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" name="Rectangle 162"/>
          <p:cNvSpPr/>
          <p:nvPr/>
        </p:nvSpPr>
        <p:spPr>
          <a:xfrm>
            <a:off x="251520" y="116632"/>
            <a:ext cx="8640960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RAPPEL: Participation algérienne au FP7 (2007 - 2013)</a:t>
            </a:r>
            <a:endParaRPr lang="fr-FR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7092280" y="2636912"/>
            <a:ext cx="2051720" cy="1512168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fr-F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projets</a:t>
            </a:r>
            <a:endParaRPr lang="fr-FR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79512" y="5877272"/>
            <a:ext cx="2381229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Nas</a:t>
            </a:r>
            <a:r>
              <a:rPr lang="fr-FR" b="1" dirty="0" smtClean="0">
                <a:solidFill>
                  <a:srgbClr val="FF0000"/>
                </a:solidFill>
              </a:rPr>
              <a:t>-ERA</a:t>
            </a:r>
          </a:p>
          <a:p>
            <a:r>
              <a:rPr lang="fr-FR" sz="1200" dirty="0" err="1" smtClean="0"/>
              <a:t>Fostering</a:t>
            </a:r>
            <a:r>
              <a:rPr lang="fr-FR" sz="1200" dirty="0" smtClean="0"/>
              <a:t> </a:t>
            </a:r>
            <a:r>
              <a:rPr lang="fr-FR" sz="1200" dirty="0" err="1" smtClean="0"/>
              <a:t>silicon</a:t>
            </a:r>
            <a:r>
              <a:rPr lang="fr-FR" sz="1200" dirty="0" smtClean="0"/>
              <a:t> </a:t>
            </a:r>
            <a:r>
              <a:rPr lang="fr-FR" sz="1200" dirty="0" err="1" smtClean="0"/>
              <a:t>research</a:t>
            </a:r>
            <a:r>
              <a:rPr lang="fr-FR" sz="1200" dirty="0" smtClean="0"/>
              <a:t> in </a:t>
            </a:r>
            <a:r>
              <a:rPr lang="fr-FR" sz="1200" dirty="0" err="1" smtClean="0"/>
              <a:t>Algeria</a:t>
            </a:r>
            <a:endParaRPr lang="fr-FR" sz="1200" dirty="0" smtClean="0"/>
          </a:p>
        </p:txBody>
      </p:sp>
      <p:sp>
        <p:nvSpPr>
          <p:cNvPr id="12" name="Ellipse 11"/>
          <p:cNvSpPr/>
          <p:nvPr/>
        </p:nvSpPr>
        <p:spPr>
          <a:xfrm>
            <a:off x="1763688" y="3284984"/>
            <a:ext cx="2520280" cy="100811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0" y="5589240"/>
            <a:ext cx="2664296" cy="108012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8640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FR" sz="5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Why</a:t>
            </a:r>
            <a:r>
              <a:rPr lang="fr-FR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 </a:t>
            </a:r>
            <a:r>
              <a:rPr lang="fr-FR" sz="5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so</a:t>
            </a:r>
            <a:r>
              <a:rPr lang="fr-FR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?</a:t>
            </a:r>
          </a:p>
          <a:p>
            <a:pPr algn="ctr">
              <a:buNone/>
            </a:pPr>
            <a:endParaRPr lang="fr-FR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27/04/2017</a:t>
            </a:r>
            <a:endParaRPr lang="fr-FR"/>
          </a:p>
        </p:txBody>
      </p:sp>
      <p:pic>
        <p:nvPicPr>
          <p:cNvPr id="43010" name="Picture 2" descr="Résultat de recherche d'images pour &quot;ampoule jaune dessin question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492896"/>
            <a:ext cx="2415285" cy="3206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/>
          <a:srcRect l="21637" t="25430" r="26998" b="21235"/>
          <a:stretch/>
        </p:blipFill>
        <p:spPr>
          <a:xfrm>
            <a:off x="251520" y="1340768"/>
            <a:ext cx="4896544" cy="39604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5229200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SOURCE:</a:t>
            </a:r>
          </a:p>
          <a:p>
            <a:r>
              <a:rPr lang="fr-FR" sz="1200" b="1" dirty="0" smtClean="0"/>
              <a:t>S’engager dans Les projets de recherche et d’innovation H2020</a:t>
            </a:r>
          </a:p>
          <a:p>
            <a:r>
              <a:rPr lang="fr-FR" sz="1000" dirty="0" smtClean="0"/>
              <a:t>01/12/ 2016 Université d’Oum El </a:t>
            </a:r>
            <a:r>
              <a:rPr lang="fr-FR" sz="1000" dirty="0" err="1" smtClean="0"/>
              <a:t>Bouaghi</a:t>
            </a:r>
            <a:endParaRPr lang="fr-FR" sz="1000" b="1" dirty="0" smtClean="0"/>
          </a:p>
          <a:p>
            <a:r>
              <a:rPr lang="fr-FR" sz="1200" b="1" dirty="0" smtClean="0"/>
              <a:t>Maggy PEZERIL </a:t>
            </a:r>
          </a:p>
          <a:p>
            <a:r>
              <a:rPr lang="fr-FR" sz="1000" dirty="0" smtClean="0"/>
              <a:t>Université de Montpellier </a:t>
            </a:r>
          </a:p>
          <a:p>
            <a:r>
              <a:rPr lang="fr-FR" sz="1000" dirty="0" smtClean="0"/>
              <a:t>Coordonnatrice projet COMPERE-Averroès </a:t>
            </a:r>
          </a:p>
          <a:p>
            <a:r>
              <a:rPr lang="fr-FR" sz="1000" dirty="0" smtClean="0"/>
              <a:t>Experte pour l’évaluation es projets FP7, H2020 </a:t>
            </a:r>
            <a:endParaRPr lang="fr-FR" sz="1000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27/04/2017</a:t>
            </a:r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51520" y="188640"/>
            <a:ext cx="8640960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participation au H2020 est DIFFICILE</a:t>
            </a:r>
            <a:endParaRPr lang="fr-F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80113" y="234888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400" b="1" i="1" dirty="0">
              <a:solidFill>
                <a:srgbClr val="FF0000"/>
              </a:solidFill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5364088" y="2204864"/>
            <a:ext cx="3600400" cy="2952328"/>
            <a:chOff x="5364088" y="1556792"/>
            <a:chExt cx="3600400" cy="2952328"/>
          </a:xfrm>
        </p:grpSpPr>
        <p:pic>
          <p:nvPicPr>
            <p:cNvPr id="14" name="Picture 2" descr="Résultat de recherche d'images pour &quot;equipe de recherche mixte&quot;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 l="10811" t="15393" r="13513" b="12773"/>
            <a:stretch>
              <a:fillRect/>
            </a:stretch>
          </p:blipFill>
          <p:spPr bwMode="auto">
            <a:xfrm>
              <a:off x="5796136" y="1556792"/>
              <a:ext cx="2952328" cy="295232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5" name="Rectangle 14"/>
            <p:cNvSpPr/>
            <p:nvPr/>
          </p:nvSpPr>
          <p:spPr>
            <a:xfrm>
              <a:off x="5364088" y="2276872"/>
              <a:ext cx="3600400" cy="1815882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75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fr-FR" sz="28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Nécessité de mettre en place un réseau national d’aide et de soutien </a:t>
              </a:r>
              <a:endParaRPr lang="fr-F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4837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27/04/2017</a:t>
            </a:r>
            <a:endParaRPr lang="fr-FR"/>
          </a:p>
        </p:txBody>
      </p:sp>
      <p:pic>
        <p:nvPicPr>
          <p:cNvPr id="44038" name="Picture 6" descr="Résultat de recherche d'images pour &quot;H2020 sections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8096250" cy="4933950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683568" y="5661248"/>
            <a:ext cx="7848872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Science </a:t>
            </a:r>
            <a:r>
              <a:rPr lang="fr-FR" dirty="0" err="1" smtClean="0"/>
              <a:t>with</a:t>
            </a:r>
            <a:r>
              <a:rPr lang="fr-FR" dirty="0" smtClean="0"/>
              <a:t> and for society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83568" y="6093296"/>
            <a:ext cx="7848872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Spreading</a:t>
            </a:r>
            <a:r>
              <a:rPr lang="fr-FR" dirty="0" smtClean="0"/>
              <a:t> excellence and </a:t>
            </a:r>
            <a:r>
              <a:rPr lang="fr-FR" dirty="0" err="1" smtClean="0"/>
              <a:t>widening</a:t>
            </a:r>
            <a:r>
              <a:rPr lang="fr-FR" dirty="0" smtClean="0"/>
              <a:t> participation</a:t>
            </a:r>
            <a:endParaRPr lang="fr-FR" dirty="0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467544" y="188640"/>
            <a:ext cx="8229600" cy="64807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Consortia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du réseau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27/04/2017</a:t>
            </a:r>
            <a:endParaRPr lang="fr-FR"/>
          </a:p>
        </p:txBody>
      </p:sp>
      <p:sp>
        <p:nvSpPr>
          <p:cNvPr id="14" name="Bulle ronde 13"/>
          <p:cNvSpPr/>
          <p:nvPr/>
        </p:nvSpPr>
        <p:spPr>
          <a:xfrm>
            <a:off x="683568" y="4581128"/>
            <a:ext cx="3024336" cy="1152128"/>
          </a:xfrm>
          <a:prstGeom prst="wedgeEllipseCallout">
            <a:avLst>
              <a:gd name="adj1" fmla="val 55174"/>
              <a:gd name="adj2" fmla="val -6649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Réactif &amp; Proactif</a:t>
            </a:r>
          </a:p>
        </p:txBody>
      </p:sp>
      <p:sp>
        <p:nvSpPr>
          <p:cNvPr id="15" name="Bulle ronde 14"/>
          <p:cNvSpPr/>
          <p:nvPr/>
        </p:nvSpPr>
        <p:spPr>
          <a:xfrm>
            <a:off x="5580112" y="1628800"/>
            <a:ext cx="2520280" cy="1080120"/>
          </a:xfrm>
          <a:prstGeom prst="wedgeEllipseCallout">
            <a:avLst>
              <a:gd name="adj1" fmla="val -50451"/>
              <a:gd name="adj2" fmla="val 77779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Pluridisciplinaire </a:t>
            </a:r>
          </a:p>
        </p:txBody>
      </p:sp>
      <p:sp>
        <p:nvSpPr>
          <p:cNvPr id="16" name="Bulle ronde 15"/>
          <p:cNvSpPr/>
          <p:nvPr/>
        </p:nvSpPr>
        <p:spPr>
          <a:xfrm>
            <a:off x="251520" y="1772816"/>
            <a:ext cx="3131840" cy="1116704"/>
          </a:xfrm>
          <a:prstGeom prst="wedgeEllipseCallout">
            <a:avLst>
              <a:gd name="adj1" fmla="val 56913"/>
              <a:gd name="adj2" fmla="val 7054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Multi sectoriel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Bulle ronde 16"/>
          <p:cNvSpPr/>
          <p:nvPr/>
        </p:nvSpPr>
        <p:spPr>
          <a:xfrm>
            <a:off x="6444208" y="4365104"/>
            <a:ext cx="2052736" cy="1224136"/>
          </a:xfrm>
          <a:prstGeom prst="wedgeEllipseCallout">
            <a:avLst>
              <a:gd name="adj1" fmla="val -93166"/>
              <a:gd name="adj2" fmla="val -6213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Disponible</a:t>
            </a:r>
          </a:p>
        </p:txBody>
      </p:sp>
      <p:pic>
        <p:nvPicPr>
          <p:cNvPr id="5" name="Picture 2" descr="Résultat de recherche d'images pour &quot;equipe de recherche mixte&quot;"/>
          <p:cNvPicPr>
            <a:picLocks noChangeAspect="1" noChangeArrowheads="1"/>
          </p:cNvPicPr>
          <p:nvPr/>
        </p:nvPicPr>
        <p:blipFill>
          <a:blip r:embed="rId2" cstate="print"/>
          <a:srcRect l="10811" t="15393" r="13513" b="12773"/>
          <a:stretch>
            <a:fillRect/>
          </a:stretch>
        </p:blipFill>
        <p:spPr bwMode="auto">
          <a:xfrm>
            <a:off x="3491880" y="2492896"/>
            <a:ext cx="2304256" cy="230425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Titre 1"/>
          <p:cNvSpPr txBox="1">
            <a:spLocks/>
          </p:cNvSpPr>
          <p:nvPr/>
        </p:nvSpPr>
        <p:spPr>
          <a:xfrm>
            <a:off x="467544" y="188640"/>
            <a:ext cx="8229600" cy="76470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Caractéristiques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du réseau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15841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FR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H2020 …</a:t>
            </a:r>
          </a:p>
          <a:p>
            <a:pPr algn="ctr">
              <a:buNone/>
            </a:pPr>
            <a:r>
              <a:rPr lang="fr-FR" sz="6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what’s</a:t>
            </a:r>
            <a:r>
              <a:rPr lang="fr-FR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 </a:t>
            </a:r>
            <a:r>
              <a:rPr lang="fr-FR" sz="6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that</a:t>
            </a:r>
            <a:r>
              <a:rPr lang="fr-FR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?</a:t>
            </a:r>
            <a:endParaRPr lang="fr-FR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27/04/2017</a:t>
            </a:r>
            <a:endParaRPr lang="fr-FR"/>
          </a:p>
        </p:txBody>
      </p:sp>
      <p:pic>
        <p:nvPicPr>
          <p:cNvPr id="43010" name="Picture 2" descr="Résultat de recherche d'images pour &quot;ampoule jaune dessin question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708920"/>
            <a:ext cx="2415285" cy="3206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8640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FR" sz="5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What</a:t>
            </a:r>
            <a:r>
              <a:rPr lang="fr-FR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 </a:t>
            </a:r>
            <a:r>
              <a:rPr lang="fr-FR" sz="5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shall</a:t>
            </a:r>
            <a:r>
              <a:rPr lang="fr-FR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 the network </a:t>
            </a:r>
            <a:r>
              <a:rPr lang="fr-FR" sz="5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members</a:t>
            </a:r>
            <a:r>
              <a:rPr lang="fr-FR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 do?</a:t>
            </a:r>
          </a:p>
          <a:p>
            <a:pPr algn="ctr">
              <a:buNone/>
            </a:pPr>
            <a:endParaRPr lang="fr-FR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27/04/2017</a:t>
            </a:r>
            <a:endParaRPr lang="fr-FR"/>
          </a:p>
        </p:txBody>
      </p:sp>
      <p:pic>
        <p:nvPicPr>
          <p:cNvPr id="43010" name="Picture 2" descr="Résultat de recherche d'images pour &quot;ampoule jaune dessin question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996952"/>
            <a:ext cx="2415285" cy="3206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27/04/2017</a:t>
            </a:r>
            <a:endParaRPr lang="fr-FR"/>
          </a:p>
        </p:txBody>
      </p:sp>
      <p:sp>
        <p:nvSpPr>
          <p:cNvPr id="26" name="Rectangle à coins arrondis 25"/>
          <p:cNvSpPr/>
          <p:nvPr/>
        </p:nvSpPr>
        <p:spPr>
          <a:xfrm>
            <a:off x="251520" y="2276872"/>
            <a:ext cx="3024336" cy="1080120"/>
          </a:xfrm>
          <a:prstGeom prst="wedgeRoundRectCallout">
            <a:avLst>
              <a:gd name="adj1" fmla="val 67416"/>
              <a:gd name="adj2" fmla="val 74880"/>
              <a:gd name="adj3" fmla="val 1666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1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Visibilité du programme H2020 dans les diverses entités de recherche, entreprises impliquées dans la R&amp;D</a:t>
            </a:r>
          </a:p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et PME/PMI</a:t>
            </a:r>
          </a:p>
          <a:p>
            <a:pPr algn="ctr"/>
            <a:endParaRPr lang="fr-FR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6084168" y="1988840"/>
            <a:ext cx="2592288" cy="576064"/>
          </a:xfrm>
          <a:prstGeom prst="wedgeRoundRectCallout">
            <a:avLst>
              <a:gd name="adj1" fmla="val -92954"/>
              <a:gd name="adj2" fmla="val 216571"/>
              <a:gd name="adj3" fmla="val 1666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1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recherche de partenaires</a:t>
            </a:r>
          </a:p>
          <a:p>
            <a:pPr algn="ctr"/>
            <a:endParaRPr lang="fr-FR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6263680" y="3068960"/>
            <a:ext cx="2880320" cy="1296144"/>
          </a:xfrm>
          <a:prstGeom prst="wedgeRoundRectCallout">
            <a:avLst>
              <a:gd name="adj1" fmla="val -87558"/>
              <a:gd name="adj2" fmla="val 8064"/>
              <a:gd name="adj3" fmla="val 1666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mise en relation des diverses communautés savantes afin de créer des synergies capables de s’intégrer fortement  dans les projets pour assurer un meilleur rendement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6372200" y="4725144"/>
            <a:ext cx="2771800" cy="936104"/>
          </a:xfrm>
          <a:prstGeom prst="wedgeRoundRectCallout">
            <a:avLst>
              <a:gd name="adj1" fmla="val -82142"/>
              <a:gd name="adj2" fmla="val -82460"/>
              <a:gd name="adj3" fmla="val 1666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Soutenir les postulants et assister les contractants tout au long de l’exécution de leur projet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467544" y="3645024"/>
            <a:ext cx="2376264" cy="720080"/>
          </a:xfrm>
          <a:prstGeom prst="wedgeRoundRectCallout">
            <a:avLst>
              <a:gd name="adj1" fmla="val 88335"/>
              <a:gd name="adj2" fmla="val -57054"/>
              <a:gd name="adj3" fmla="val 1666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1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Recenser les contraintes et œuvrer  à les relever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899592" y="980728"/>
            <a:ext cx="3312368" cy="864096"/>
          </a:xfrm>
          <a:prstGeom prst="wedgeRoundRectCallout">
            <a:avLst>
              <a:gd name="adj1" fmla="val 50207"/>
              <a:gd name="adj2" fmla="val 200767"/>
              <a:gd name="adj3" fmla="val 1666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sensibilisation de la communauté scientifique algérienne à l’importance de la participation au programme H2020 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4283968" y="692696"/>
            <a:ext cx="4680520" cy="1224136"/>
          </a:xfrm>
          <a:prstGeom prst="wedgeRoundRectCallout">
            <a:avLst>
              <a:gd name="adj1" fmla="val -57065"/>
              <a:gd name="adj2" fmla="val 145632"/>
              <a:gd name="adj3" fmla="val 1666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dissémination de l’information sur les appels à projets H2020 en temps réel,  pour la communauté scientifique et innovante en général et pour une communauté thématique fortement susceptible de répondre à l’appel en particulier,  et ce afin d’accroitre le taux de participation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0" y="4725144"/>
            <a:ext cx="3491880" cy="1512168"/>
          </a:xfrm>
          <a:prstGeom prst="wedgeRoundRectCallout">
            <a:avLst>
              <a:gd name="adj1" fmla="val 55085"/>
              <a:gd name="adj2" fmla="val -94212"/>
              <a:gd name="adj3" fmla="val 1666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apport de conseils et de supervision quant à l’intérêt de l’Algérie de s’impliquer dans un projet donné. En effet, la relation gagnant-gagnant, primant des retombées directes sur le développement du pays, doit être mise en clair avant d’entamer toute collaboration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23528" y="0"/>
            <a:ext cx="8640960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Missions du réseau</a:t>
            </a:r>
            <a:endParaRPr lang="fr-F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3779912" y="5373216"/>
            <a:ext cx="2448272" cy="792088"/>
          </a:xfrm>
          <a:prstGeom prst="wedgeRoundRectCallout">
            <a:avLst>
              <a:gd name="adj1" fmla="val -4618"/>
              <a:gd name="adj2" fmla="val -139512"/>
              <a:gd name="adj3" fmla="val 1666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Recenser les projets H2020 avec participation algérienne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Résultat de recherche d'images pour &quot;equipe de recherche mixte&quot;"/>
          <p:cNvPicPr>
            <a:picLocks noChangeAspect="1" noChangeArrowheads="1"/>
          </p:cNvPicPr>
          <p:nvPr/>
        </p:nvPicPr>
        <p:blipFill>
          <a:blip r:embed="rId2" cstate="print"/>
          <a:srcRect l="10811" t="15393" r="13513" b="12773"/>
          <a:stretch>
            <a:fillRect/>
          </a:stretch>
        </p:blipFill>
        <p:spPr bwMode="auto">
          <a:xfrm>
            <a:off x="3491880" y="2492896"/>
            <a:ext cx="2304256" cy="230425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1" animBg="1"/>
      <p:bldP spid="27" grpId="0" animBg="1"/>
      <p:bldP spid="29" grpId="0" animBg="1"/>
      <p:bldP spid="30" grpId="0" animBg="1"/>
      <p:bldP spid="32" grpId="0" animBg="1"/>
      <p:bldP spid="33" grpId="0" animBg="1"/>
      <p:bldP spid="35" grpId="0" animBg="1"/>
      <p:bldP spid="36" grpId="0" animBg="1"/>
      <p:bldP spid="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27/04/2017</a:t>
            </a: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51520" y="260648"/>
            <a:ext cx="8640960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Missions du réseau: </a:t>
            </a:r>
            <a:r>
              <a:rPr lang="fr-F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l’appel au participant</a:t>
            </a:r>
            <a:endParaRPr lang="fr-FR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63638" y="1556792"/>
            <a:ext cx="6914393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FF00"/>
                </a:solidFill>
              </a:rPr>
              <a:t>Consulter les appels selon sa thématique sur le portail des participants</a:t>
            </a:r>
          </a:p>
          <a:p>
            <a:pPr algn="ctr"/>
            <a:r>
              <a:rPr lang="fr-FR" b="1" dirty="0" smtClean="0">
                <a:solidFill>
                  <a:srgbClr val="FFFF00"/>
                </a:solidFill>
              </a:rPr>
              <a:t>ou sur le programme de travail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4420930" y="2204864"/>
            <a:ext cx="7200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145894" y="2780928"/>
            <a:ext cx="652556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FF00"/>
                </a:solidFill>
              </a:rPr>
              <a:t>Sélectionner les appels pertinents pour la communauté algérienne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10" name="Flèche vers le bas 9"/>
          <p:cNvSpPr/>
          <p:nvPr/>
        </p:nvSpPr>
        <p:spPr>
          <a:xfrm>
            <a:off x="4420930" y="3140968"/>
            <a:ext cx="7200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810811" y="3717032"/>
            <a:ext cx="7051739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FF00"/>
                </a:solidFill>
              </a:rPr>
              <a:t>Diffuser l’information sur le site du réseau </a:t>
            </a:r>
          </a:p>
          <a:p>
            <a:pPr algn="ctr"/>
            <a:r>
              <a:rPr lang="fr-FR" b="1" dirty="0" smtClean="0">
                <a:solidFill>
                  <a:srgbClr val="FFFF00"/>
                </a:solidFill>
              </a:rPr>
              <a:t>et auprès d’une </a:t>
            </a:r>
            <a:r>
              <a:rPr lang="fr-FR" b="1" dirty="0" smtClean="0">
                <a:solidFill>
                  <a:srgbClr val="FFFF00"/>
                </a:solidFill>
              </a:rPr>
              <a:t>communauté </a:t>
            </a:r>
            <a:r>
              <a:rPr lang="fr-FR" b="1" dirty="0" smtClean="0">
                <a:solidFill>
                  <a:srgbClr val="FFFF00"/>
                </a:solidFill>
              </a:rPr>
              <a:t>fortement impliquée dans la thématique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12" name="Flèche vers le bas 11"/>
          <p:cNvSpPr/>
          <p:nvPr/>
        </p:nvSpPr>
        <p:spPr>
          <a:xfrm>
            <a:off x="4420930" y="4365104"/>
            <a:ext cx="7200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755576" y="4941168"/>
            <a:ext cx="7399847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FF00"/>
                </a:solidFill>
              </a:rPr>
              <a:t>Assister les personnes intéressées à la fois dans la recherche de partenaires </a:t>
            </a:r>
          </a:p>
          <a:p>
            <a:pPr algn="ctr"/>
            <a:r>
              <a:rPr lang="fr-FR" b="1" dirty="0" smtClean="0">
                <a:solidFill>
                  <a:srgbClr val="FFFF00"/>
                </a:solidFill>
              </a:rPr>
              <a:t>et dans les modalités de soumission  </a:t>
            </a:r>
            <a:endParaRPr lang="fr-F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936104"/>
          </a:xfrm>
          <a:solidFill>
            <a:schemeClr val="accent1">
              <a:alpha val="25000"/>
            </a:schemeClr>
          </a:solidFill>
        </p:spPr>
        <p:txBody>
          <a:bodyPr>
            <a:normAutofit/>
          </a:bodyPr>
          <a:lstStyle/>
          <a:p>
            <a:r>
              <a:rPr lang="fr-FR" sz="2700" b="1" dirty="0" smtClean="0">
                <a:solidFill>
                  <a:srgbClr val="FFFF00"/>
                </a:solidFill>
              </a:rPr>
              <a:t>Consulter les dernières possibilités de participation pour l’année 2017</a:t>
            </a:r>
            <a:endParaRPr lang="fr-FR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27/04/2017</a:t>
            </a:r>
            <a:endParaRPr lang="fr-FR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064" t="6996" r="11536" b="47251"/>
          <a:stretch>
            <a:fillRect/>
          </a:stretch>
        </p:blipFill>
        <p:spPr bwMode="auto">
          <a:xfrm>
            <a:off x="683568" y="1844824"/>
            <a:ext cx="759633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95536" y="1268760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 smtClean="0">
                <a:solidFill>
                  <a:srgbClr val="FF0000"/>
                </a:solidFill>
              </a:rPr>
              <a:t>participant portal </a:t>
            </a:r>
            <a:r>
              <a:rPr lang="fr-FR" b="1" i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fr-FR" b="1" i="1" dirty="0" err="1" smtClean="0">
                <a:solidFill>
                  <a:srgbClr val="FF0000"/>
                </a:solidFill>
                <a:sym typeface="Wingdings" pitchFamily="2" charset="2"/>
              </a:rPr>
              <a:t>funding</a:t>
            </a:r>
            <a:r>
              <a:rPr lang="fr-FR" b="1" i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b="1" i="1" dirty="0" err="1" smtClean="0">
                <a:solidFill>
                  <a:srgbClr val="FF0000"/>
                </a:solidFill>
                <a:sym typeface="Wingdings" pitchFamily="2" charset="2"/>
              </a:rPr>
              <a:t>opportunities</a:t>
            </a:r>
            <a:r>
              <a:rPr lang="fr-FR" b="1" i="1" dirty="0" smtClean="0">
                <a:solidFill>
                  <a:srgbClr val="FF0000"/>
                </a:solidFill>
                <a:sym typeface="Wingdings" pitchFamily="2" charset="2"/>
              </a:rPr>
              <a:t>  H2020  select sections of </a:t>
            </a:r>
            <a:r>
              <a:rPr lang="fr-FR" b="1" i="1" dirty="0" err="1" smtClean="0">
                <a:solidFill>
                  <a:srgbClr val="FF0000"/>
                </a:solidFill>
                <a:sym typeface="Wingdings" pitchFamily="2" charset="2"/>
              </a:rPr>
              <a:t>interest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5652120" y="3501008"/>
            <a:ext cx="194421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27/04/2017</a:t>
            </a:r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605" t="12422" r="16712" b="46234"/>
          <a:stretch>
            <a:fillRect/>
          </a:stretch>
        </p:blipFill>
        <p:spPr bwMode="auto">
          <a:xfrm>
            <a:off x="251520" y="1988840"/>
            <a:ext cx="848151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936104"/>
          </a:xfrm>
          <a:solidFill>
            <a:schemeClr val="accent1">
              <a:alpha val="25000"/>
            </a:schemeClr>
          </a:solidFill>
        </p:spPr>
        <p:txBody>
          <a:bodyPr>
            <a:normAutofit/>
          </a:bodyPr>
          <a:lstStyle/>
          <a:p>
            <a:r>
              <a:rPr lang="fr-FR" sz="2700" b="1" dirty="0" smtClean="0">
                <a:solidFill>
                  <a:srgbClr val="FFFF00"/>
                </a:solidFill>
              </a:rPr>
              <a:t>Consulter les dernières possibilités de participation pour l’année 2017</a:t>
            </a:r>
            <a:endParaRPr lang="fr-FR" b="1" dirty="0"/>
          </a:p>
        </p:txBody>
      </p:sp>
      <p:sp>
        <p:nvSpPr>
          <p:cNvPr id="6" name="Rectangle 5"/>
          <p:cNvSpPr/>
          <p:nvPr/>
        </p:nvSpPr>
        <p:spPr>
          <a:xfrm>
            <a:off x="395536" y="1268760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 smtClean="0">
                <a:solidFill>
                  <a:srgbClr val="FF0000"/>
                </a:solidFill>
              </a:rPr>
              <a:t>participant portal </a:t>
            </a:r>
            <a:r>
              <a:rPr lang="fr-FR" b="1" i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fr-FR" b="1" i="1" dirty="0" err="1" smtClean="0">
                <a:solidFill>
                  <a:srgbClr val="FF0000"/>
                </a:solidFill>
                <a:sym typeface="Wingdings" pitchFamily="2" charset="2"/>
              </a:rPr>
              <a:t>funding</a:t>
            </a:r>
            <a:r>
              <a:rPr lang="fr-FR" b="1" i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b="1" i="1" dirty="0" err="1" smtClean="0">
                <a:solidFill>
                  <a:srgbClr val="FF0000"/>
                </a:solidFill>
                <a:sym typeface="Wingdings" pitchFamily="2" charset="2"/>
              </a:rPr>
              <a:t>opportunities</a:t>
            </a:r>
            <a:r>
              <a:rPr lang="fr-FR" b="1" i="1" dirty="0" smtClean="0">
                <a:solidFill>
                  <a:srgbClr val="FF0000"/>
                </a:solidFill>
                <a:sym typeface="Wingdings" pitchFamily="2" charset="2"/>
              </a:rPr>
              <a:t>  H2020  select sections of </a:t>
            </a:r>
            <a:r>
              <a:rPr lang="fr-FR" b="1" i="1" dirty="0" err="1" smtClean="0">
                <a:solidFill>
                  <a:srgbClr val="FF0000"/>
                </a:solidFill>
                <a:sym typeface="Wingdings" pitchFamily="2" charset="2"/>
              </a:rPr>
              <a:t>interest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5796136" y="3573016"/>
            <a:ext cx="24482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27/04/2017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95536" y="1772816"/>
            <a:ext cx="6345199" cy="1692771"/>
          </a:xfrm>
          <a:prstGeom prst="rect">
            <a:avLst/>
          </a:prstGeom>
          <a:solidFill>
            <a:schemeClr val="accent1">
              <a:alpha val="63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Consulter le </a:t>
            </a:r>
            <a:r>
              <a:rPr lang="fr-FR" sz="3200" b="1" dirty="0" err="1" smtClean="0">
                <a:solidFill>
                  <a:srgbClr val="FF0000"/>
                </a:solidFill>
              </a:rPr>
              <a:t>Draft</a:t>
            </a:r>
            <a:endParaRPr lang="fr-FR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/>
              <a:t>Horizon 2020 work </a:t>
            </a:r>
            <a:r>
              <a:rPr lang="en-US" dirty="0" err="1" smtClean="0"/>
              <a:t>programme</a:t>
            </a:r>
            <a:r>
              <a:rPr lang="en-US" dirty="0" smtClean="0"/>
              <a:t> 2018-2020 </a:t>
            </a:r>
          </a:p>
          <a:p>
            <a:pPr algn="ctr">
              <a:buFontTx/>
              <a:buChar char="-"/>
            </a:pPr>
            <a:r>
              <a:rPr lang="en-US" dirty="0" smtClean="0"/>
              <a:t>Strategic </a:t>
            </a:r>
            <a:r>
              <a:rPr lang="en-US" dirty="0" err="1" smtClean="0"/>
              <a:t>Programme</a:t>
            </a:r>
            <a:r>
              <a:rPr lang="en-US" dirty="0" smtClean="0"/>
              <a:t> Overarching Document –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HIGHLIGHTER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tout </a:t>
            </a:r>
            <a:r>
              <a:rPr lang="en-US" b="1" dirty="0" err="1" smtClean="0"/>
              <a:t>ce</a:t>
            </a:r>
            <a:r>
              <a:rPr lang="en-US" b="1" dirty="0" smtClean="0"/>
              <a:t> qui </a:t>
            </a:r>
            <a:r>
              <a:rPr lang="en-US" b="1" dirty="0" err="1" smtClean="0"/>
              <a:t>peut</a:t>
            </a:r>
            <a:r>
              <a:rPr lang="en-US" b="1" dirty="0" smtClean="0"/>
              <a:t> nous importer et le </a:t>
            </a:r>
            <a:r>
              <a:rPr lang="en-US" b="1" dirty="0" err="1" smtClean="0"/>
              <a:t>communiquer</a:t>
            </a:r>
            <a:endParaRPr lang="en-US" b="1" dirty="0" smtClean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619672" y="3861048"/>
            <a:ext cx="7200800" cy="1631216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Contribuer à </a:t>
            </a:r>
            <a:r>
              <a:rPr lang="fr-FR" sz="3200" b="1" i="1" dirty="0" smtClean="0">
                <a:solidFill>
                  <a:srgbClr val="FF0000"/>
                </a:solidFill>
              </a:rPr>
              <a:t>la finalisation </a:t>
            </a:r>
            <a:r>
              <a:rPr lang="fr-FR" sz="3200" b="1" dirty="0" smtClean="0">
                <a:solidFill>
                  <a:srgbClr val="FF0000"/>
                </a:solidFill>
              </a:rPr>
              <a:t>du  programme de travail 2018-2020</a:t>
            </a:r>
          </a:p>
          <a:p>
            <a:r>
              <a:rPr lang="fr-FR" b="1" dirty="0" smtClean="0"/>
              <a:t>- </a:t>
            </a:r>
            <a:r>
              <a:rPr lang="fr-FR" dirty="0" smtClean="0"/>
              <a:t>Discuter INTENSEMENT avec les autres PCN</a:t>
            </a:r>
          </a:p>
          <a:p>
            <a:r>
              <a:rPr lang="fr-FR" dirty="0" smtClean="0"/>
              <a:t>- PARTAGER SON OPINION SUR FUTURIUM  https://ec.europa.eu/futurium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79512" y="188640"/>
            <a:ext cx="8964488" cy="936104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7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Anticiper: programme de travail 2018-2020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8640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FR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How </a:t>
            </a:r>
            <a:r>
              <a:rPr lang="fr-FR" sz="5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can</a:t>
            </a:r>
            <a:r>
              <a:rPr lang="fr-FR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 </a:t>
            </a:r>
            <a:r>
              <a:rPr lang="fr-FR" sz="5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they</a:t>
            </a:r>
            <a:r>
              <a:rPr lang="fr-FR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 do </a:t>
            </a:r>
            <a:r>
              <a:rPr lang="fr-FR" sz="5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that</a:t>
            </a:r>
            <a:r>
              <a:rPr lang="fr-FR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?</a:t>
            </a:r>
          </a:p>
          <a:p>
            <a:pPr algn="ctr">
              <a:buNone/>
            </a:pPr>
            <a:endParaRPr lang="fr-FR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27/04/2017</a:t>
            </a:r>
            <a:endParaRPr lang="fr-FR"/>
          </a:p>
        </p:txBody>
      </p:sp>
      <p:pic>
        <p:nvPicPr>
          <p:cNvPr id="43010" name="Picture 2" descr="Résultat de recherche d'images pour &quot;ampoule jaune dessin question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996952"/>
            <a:ext cx="2415285" cy="3206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27/04/2017</a:t>
            </a: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67544" y="260648"/>
            <a:ext cx="8064896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accomplir ces missions?</a:t>
            </a:r>
          </a:p>
          <a:p>
            <a:pPr algn="ctr"/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S’impliquer, Agir, Réagir et Interagir</a:t>
            </a:r>
            <a:endParaRPr lang="fr-F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1560" y="4797152"/>
            <a:ext cx="7899663" cy="584775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Tirer profit des réseaux thématiques ou sociétés savantes existants en tissant des liens directs avec leurs membres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11560" y="5589240"/>
            <a:ext cx="7899663" cy="584775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Se mettre en contact avec les PCN des autres pays, assister aux </a:t>
            </a:r>
            <a:r>
              <a:rPr lang="fr-FR" sz="1600" dirty="0" err="1" smtClean="0"/>
              <a:t>webinars</a:t>
            </a:r>
            <a:r>
              <a:rPr lang="fr-FR" sz="1600" dirty="0" smtClean="0"/>
              <a:t>, consulter les documents de synthèse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11560" y="3140968"/>
            <a:ext cx="7899663" cy="5847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Profiter au mieux des acquis de son institution en terme de coopération </a:t>
            </a:r>
            <a:r>
              <a:rPr lang="fr-FR" sz="1600" dirty="0" err="1" smtClean="0"/>
              <a:t>inter-institutionnelle</a:t>
            </a:r>
            <a:r>
              <a:rPr lang="fr-FR" sz="1600" dirty="0" smtClean="0"/>
              <a:t> et internationale (vice-rectorat, directions adjointes)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11560" y="2348880"/>
            <a:ext cx="7899663" cy="584775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Se réunir autant que de besoin entre consortia et coordinateurs pour réfléchir aux divers moyens de jonctions avec la communauté algérienne intéressée par le programme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11560" y="1556792"/>
            <a:ext cx="7899663" cy="584775"/>
          </a:xfrm>
          <a:prstGeom prst="rect">
            <a:avLst/>
          </a:prstGeom>
          <a:solidFill>
            <a:schemeClr val="accent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Assister aux futurs formations sur les modalités de participation au programme H2020 et sur le financement et le montage des projets européens,  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11560" y="3933056"/>
            <a:ext cx="7899663" cy="584775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Tisser des liens étroits avec les personnes ayant une </a:t>
            </a:r>
            <a:r>
              <a:rPr lang="fr-FR" sz="1600" dirty="0" err="1" smtClean="0"/>
              <a:t>experience</a:t>
            </a:r>
            <a:r>
              <a:rPr lang="fr-FR" sz="1600" dirty="0" smtClean="0"/>
              <a:t> en terme de montage de projets (participants au FP7 ou au H2020, membres des CELLULES </a:t>
            </a:r>
            <a:r>
              <a:rPr lang="fr-FR" sz="1600" dirty="0" smtClean="0"/>
              <a:t>COMPERE-AVERROES</a:t>
            </a:r>
            <a:r>
              <a:rPr lang="fr-FR" sz="1600" dirty="0" smtClean="0"/>
              <a:t>, etc.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2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27/04/2017</a:t>
            </a:r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Visibilité des actions du réseau sur le NET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www.h2020.dz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467" t="7501" r="10625" b="6250"/>
          <a:stretch>
            <a:fillRect/>
          </a:stretch>
        </p:blipFill>
        <p:spPr bwMode="auto">
          <a:xfrm>
            <a:off x="611560" y="1412776"/>
            <a:ext cx="7920880" cy="468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8575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Activités à venir du réseau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/>
          </a:bodyPr>
          <a:lstStyle/>
          <a:p>
            <a:endParaRPr lang="en-US" b="1" i="1" dirty="0" smtClean="0"/>
          </a:p>
          <a:p>
            <a:pPr>
              <a:buNone/>
            </a:pPr>
            <a:endParaRPr lang="en-US" b="1" i="1" dirty="0" smtClean="0"/>
          </a:p>
          <a:p>
            <a:endParaRPr lang="en-US" b="1" i="1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27/04/2017</a:t>
            </a:r>
            <a:endParaRPr lang="fr-FR"/>
          </a:p>
        </p:txBody>
      </p:sp>
      <p:pic>
        <p:nvPicPr>
          <p:cNvPr id="11" name="Picture 2" descr="Résultat de recherche d'images pour &quot;equipe de recherche mixte&quot;"/>
          <p:cNvPicPr>
            <a:picLocks noChangeAspect="1" noChangeArrowheads="1"/>
          </p:cNvPicPr>
          <p:nvPr/>
        </p:nvPicPr>
        <p:blipFill>
          <a:blip r:embed="rId2" cstate="print"/>
          <a:srcRect l="10811" t="15393" r="13513" b="12773"/>
          <a:stretch>
            <a:fillRect/>
          </a:stretch>
        </p:blipFill>
        <p:spPr bwMode="auto">
          <a:xfrm>
            <a:off x="6372200" y="2636912"/>
            <a:ext cx="2304256" cy="230425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ZoneTexte 11"/>
          <p:cNvSpPr txBox="1"/>
          <p:nvPr/>
        </p:nvSpPr>
        <p:spPr>
          <a:xfrm>
            <a:off x="251520" y="1988840"/>
            <a:ext cx="5528437" cy="923330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2060"/>
                </a:solidFill>
              </a:rPr>
              <a:t>Formations intensives pour les </a:t>
            </a:r>
            <a:r>
              <a:rPr lang="en-US" b="1" i="1" dirty="0" err="1" smtClean="0">
                <a:solidFill>
                  <a:srgbClr val="002060"/>
                </a:solidFill>
              </a:rPr>
              <a:t>membres</a:t>
            </a:r>
            <a:r>
              <a:rPr lang="en-US" b="1" i="1" dirty="0" smtClean="0">
                <a:solidFill>
                  <a:srgbClr val="002060"/>
                </a:solidFill>
              </a:rPr>
              <a:t> du </a:t>
            </a:r>
            <a:r>
              <a:rPr lang="en-US" b="1" i="1" dirty="0" err="1" smtClean="0">
                <a:solidFill>
                  <a:srgbClr val="002060"/>
                </a:solidFill>
              </a:rPr>
              <a:t>réseau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b="1" i="1" dirty="0" smtClean="0">
                <a:solidFill>
                  <a:srgbClr val="002060"/>
                </a:solidFill>
              </a:rPr>
              <a:t>(3 sessions de formation </a:t>
            </a:r>
            <a:r>
              <a:rPr lang="en-US" b="1" i="1" dirty="0" err="1" smtClean="0">
                <a:solidFill>
                  <a:srgbClr val="002060"/>
                </a:solidFill>
              </a:rPr>
              <a:t>prévues</a:t>
            </a:r>
            <a:r>
              <a:rPr lang="en-US" b="1" i="1" dirty="0" smtClean="0">
                <a:solidFill>
                  <a:srgbClr val="002060"/>
                </a:solidFill>
              </a:rPr>
              <a:t> pour 2017)</a:t>
            </a:r>
          </a:p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23528" y="3573016"/>
            <a:ext cx="5508104" cy="923330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</a:rPr>
              <a:t>Info-days </a:t>
            </a:r>
            <a:r>
              <a:rPr lang="en-US" b="1" i="1" dirty="0" err="1" smtClean="0">
                <a:solidFill>
                  <a:srgbClr val="002060"/>
                </a:solidFill>
              </a:rPr>
              <a:t>dans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diverses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universités</a:t>
            </a:r>
            <a:r>
              <a:rPr lang="en-US" b="1" i="1" dirty="0" smtClean="0">
                <a:solidFill>
                  <a:srgbClr val="002060"/>
                </a:solidFill>
              </a:rPr>
              <a:t>, </a:t>
            </a:r>
            <a:r>
              <a:rPr lang="en-US" b="1" i="1" dirty="0" err="1" smtClean="0">
                <a:solidFill>
                  <a:srgbClr val="002060"/>
                </a:solidFill>
              </a:rPr>
              <a:t>écoles</a:t>
            </a:r>
            <a:r>
              <a:rPr lang="en-US" b="1" i="1" dirty="0" smtClean="0">
                <a:solidFill>
                  <a:srgbClr val="002060"/>
                </a:solidFill>
              </a:rPr>
              <a:t> et </a:t>
            </a:r>
            <a:r>
              <a:rPr lang="en-US" b="1" i="1" dirty="0" err="1" smtClean="0">
                <a:solidFill>
                  <a:srgbClr val="002060"/>
                </a:solidFill>
              </a:rPr>
              <a:t>centres</a:t>
            </a:r>
            <a:r>
              <a:rPr lang="en-US" b="1" i="1" dirty="0" smtClean="0">
                <a:solidFill>
                  <a:srgbClr val="002060"/>
                </a:solidFill>
              </a:rPr>
              <a:t> de </a:t>
            </a:r>
            <a:r>
              <a:rPr lang="en-US" b="1" i="1" dirty="0" err="1" smtClean="0">
                <a:solidFill>
                  <a:srgbClr val="002060"/>
                </a:solidFill>
              </a:rPr>
              <a:t>recherche</a:t>
            </a:r>
            <a:endParaRPr lang="en-US" b="1" i="1" dirty="0" smtClean="0">
              <a:solidFill>
                <a:srgbClr val="002060"/>
              </a:solidFill>
            </a:endParaRPr>
          </a:p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23528" y="5157192"/>
            <a:ext cx="5508104" cy="646331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2060"/>
                </a:solidFill>
              </a:rPr>
              <a:t>Réunions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thématiques</a:t>
            </a:r>
            <a:endParaRPr lang="en-US" b="1" i="1" dirty="0" smtClean="0">
              <a:solidFill>
                <a:srgbClr val="002060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ésultat de recherche d'images pour &quot;Horizon 2020 logo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6984776" cy="2019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/>
        </p:nvSpPr>
        <p:spPr>
          <a:xfrm>
            <a:off x="3059832" y="5013176"/>
            <a:ext cx="2952328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EXCELLENCE SCIENTIFIQUE</a:t>
            </a:r>
            <a:endParaRPr lang="fr-FR" sz="2000" dirty="0"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28184" y="5013176"/>
            <a:ext cx="2484784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PRIMAUTÉ INDUSTRIELLE</a:t>
            </a:r>
            <a:endParaRPr lang="fr-FR" sz="2000" dirty="0">
              <a:solidFill>
                <a:srgbClr val="FFFF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1560" y="5013176"/>
            <a:ext cx="2088232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DÉFIS SOCIETAUX</a:t>
            </a:r>
            <a:endParaRPr lang="fr-FR" sz="2000" dirty="0">
              <a:solidFill>
                <a:srgbClr val="FFFF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260648"/>
            <a:ext cx="8712968" cy="7386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fr-FR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 2020 est le programme septennal européen pour la recherche et l’innovation</a:t>
            </a:r>
          </a:p>
          <a:p>
            <a:pPr algn="ctr"/>
            <a:r>
              <a:rPr lang="fr-FR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2014 - 2020</a:t>
            </a:r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1"/>
          </p:nvPr>
        </p:nvSpPr>
        <p:spPr>
          <a:xfrm>
            <a:off x="3059832" y="6492875"/>
            <a:ext cx="2895600" cy="365125"/>
          </a:xfrm>
        </p:spPr>
        <p:txBody>
          <a:bodyPr/>
          <a:lstStyle/>
          <a:p>
            <a:r>
              <a:rPr lang="fr-FR" smtClean="0"/>
              <a:t>27/04/2017</a:t>
            </a:r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851920" y="3573016"/>
            <a:ext cx="1872208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PILLIERS</a:t>
            </a:r>
            <a:endParaRPr lang="fr-F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2267744" y="4149080"/>
            <a:ext cx="216024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4644008" y="4149080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4932040" y="4149080"/>
            <a:ext cx="208823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3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27/04/2017</a:t>
            </a:r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En quoi cet investissement personnel peut il bénéficier au membre du réseau?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9698" name="Picture 2" descr="Résultat de recherche d'images pour &quot;ampoule jaune dessin&quot;"/>
          <p:cNvPicPr>
            <a:picLocks noChangeAspect="1" noChangeArrowheads="1"/>
          </p:cNvPicPr>
          <p:nvPr/>
        </p:nvPicPr>
        <p:blipFill>
          <a:blip r:embed="rId2" cstate="print"/>
          <a:srcRect r="8772" b="2632"/>
          <a:stretch>
            <a:fillRect/>
          </a:stretch>
        </p:blipFill>
        <p:spPr bwMode="auto">
          <a:xfrm>
            <a:off x="6983760" y="1484784"/>
            <a:ext cx="2160240" cy="266429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23528" y="1772816"/>
            <a:ext cx="721960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dirty="0" smtClean="0"/>
              <a:t>  Se mettre au diapason de la recherche dans son domaine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 Densifier son réseau professionnel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 Acquérir une expérience inégalée en montage de projets internationaux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 Acquérir plus de rigueur dans ses actions personnelles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 Etre favorisé dans les sollicitation nationales de l’UE à l’expertise </a:t>
            </a:r>
          </a:p>
          <a:p>
            <a:pPr>
              <a:buFontTx/>
              <a:buChar char="-"/>
            </a:pPr>
            <a:endParaRPr lang="fr-FR" dirty="0" smtClean="0"/>
          </a:p>
          <a:p>
            <a:pPr algn="ctr"/>
            <a:r>
              <a:rPr lang="fr-F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ENJOY THE EXPERIENCE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18575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924944"/>
            <a:ext cx="8229600" cy="8640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FR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Any</a:t>
            </a:r>
            <a:r>
              <a:rPr lang="fr-FR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 </a:t>
            </a:r>
            <a:r>
              <a:rPr lang="fr-FR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other</a:t>
            </a:r>
            <a:r>
              <a:rPr lang="fr-FR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 question?</a:t>
            </a:r>
          </a:p>
          <a:p>
            <a:pPr algn="ctr">
              <a:buNone/>
            </a:pPr>
            <a:endParaRPr lang="fr-FR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27/04/2017</a:t>
            </a:r>
            <a:endParaRPr lang="fr-FR"/>
          </a:p>
        </p:txBody>
      </p:sp>
      <p:pic>
        <p:nvPicPr>
          <p:cNvPr id="43010" name="Picture 2" descr="Résultat de recherche d'images pour &quot;ampoule jaune dessin question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861048"/>
            <a:ext cx="1790119" cy="2376264"/>
          </a:xfrm>
          <a:prstGeom prst="rect">
            <a:avLst/>
          </a:prstGeom>
          <a:noFill/>
        </p:spPr>
      </p:pic>
      <p:pic>
        <p:nvPicPr>
          <p:cNvPr id="1026" name="Picture 2" descr="Résultat de recherche d'images pour &quot;h2020 open to the world&quot;"/>
          <p:cNvPicPr>
            <a:picLocks noChangeAspect="1" noChangeArrowheads="1"/>
          </p:cNvPicPr>
          <p:nvPr/>
        </p:nvPicPr>
        <p:blipFill>
          <a:blip r:embed="rId3" cstate="print"/>
          <a:srcRect l="4165" t="16293" r="59389" b="31570"/>
          <a:stretch>
            <a:fillRect/>
          </a:stretch>
        </p:blipFill>
        <p:spPr bwMode="auto">
          <a:xfrm>
            <a:off x="7020272" y="188640"/>
            <a:ext cx="1728192" cy="15800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Résultat de recherche d'images pour &quot;equipe de recherche mixte&quot;"/>
          <p:cNvPicPr>
            <a:picLocks noChangeAspect="1" noChangeArrowheads="1"/>
          </p:cNvPicPr>
          <p:nvPr/>
        </p:nvPicPr>
        <p:blipFill>
          <a:blip r:embed="rId4" cstate="print"/>
          <a:srcRect l="10811" t="15393" r="13513" b="12773"/>
          <a:stretch>
            <a:fillRect/>
          </a:stretch>
        </p:blipFill>
        <p:spPr bwMode="auto">
          <a:xfrm>
            <a:off x="539552" y="188640"/>
            <a:ext cx="1628800" cy="16288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ZoneTexte 6"/>
          <p:cNvSpPr txBox="1"/>
          <p:nvPr/>
        </p:nvSpPr>
        <p:spPr>
          <a:xfrm>
            <a:off x="2113888" y="548680"/>
            <a:ext cx="49359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THANK YOU </a:t>
            </a:r>
          </a:p>
          <a:p>
            <a:pPr algn="ctr"/>
            <a:r>
              <a:rPr lang="fr-F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FOR YOUR ATTENTION!</a:t>
            </a:r>
            <a:endParaRPr lang="fr-FR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brew" pitchFamily="18" charset="-79"/>
              <a:cs typeface="Adobe Hebrew" pitchFamily="18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27/04/2017</a:t>
            </a:r>
            <a:endParaRPr lang="fr-FR"/>
          </a:p>
        </p:txBody>
      </p:sp>
      <p:sp>
        <p:nvSpPr>
          <p:cNvPr id="6" name="Bulle ronde 5"/>
          <p:cNvSpPr/>
          <p:nvPr/>
        </p:nvSpPr>
        <p:spPr>
          <a:xfrm>
            <a:off x="5436096" y="836712"/>
            <a:ext cx="3168352" cy="1764776"/>
          </a:xfrm>
          <a:prstGeom prst="wedgeEllipseCallout">
            <a:avLst>
              <a:gd name="adj1" fmla="val -63337"/>
              <a:gd name="adj2" fmla="val 74531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transformer  rapidement les résultats de la recherche en produits commercialisables </a:t>
            </a:r>
            <a:endParaRPr lang="fr-FR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Bulle ronde 6"/>
          <p:cNvSpPr/>
          <p:nvPr/>
        </p:nvSpPr>
        <p:spPr>
          <a:xfrm>
            <a:off x="5364088" y="4077072"/>
            <a:ext cx="3600400" cy="1584176"/>
          </a:xfrm>
          <a:prstGeom prst="wedgeEllipseCallout">
            <a:avLst>
              <a:gd name="adj1" fmla="val -47109"/>
              <a:gd name="adj2" fmla="val -96601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Faire collaborer universités, structures de recherche et entreprises afin de faire émerger les meilleurs du savoir, des produits et des emplois</a:t>
            </a:r>
            <a:endParaRPr lang="fr-FR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Bulle ronde 7"/>
          <p:cNvSpPr/>
          <p:nvPr/>
        </p:nvSpPr>
        <p:spPr>
          <a:xfrm>
            <a:off x="539552" y="4149080"/>
            <a:ext cx="3096344" cy="1512168"/>
          </a:xfrm>
          <a:prstGeom prst="wedgeEllipseCallout">
            <a:avLst>
              <a:gd name="adj1" fmla="val 67123"/>
              <a:gd name="adj2" fmla="val -95919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Viser à la fois L’excellence de la recherche fondamentale et la primauté industrielle</a:t>
            </a:r>
            <a:endParaRPr lang="fr-FR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Bulle ronde 8"/>
          <p:cNvSpPr/>
          <p:nvPr/>
        </p:nvSpPr>
        <p:spPr>
          <a:xfrm>
            <a:off x="539552" y="980728"/>
            <a:ext cx="3312368" cy="1332728"/>
          </a:xfrm>
          <a:prstGeom prst="wedgeEllipseCallout">
            <a:avLst>
              <a:gd name="adj1" fmla="val 57538"/>
              <a:gd name="adj2" fmla="val 10281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Mettre la science au profit de la société</a:t>
            </a:r>
            <a:endParaRPr lang="fr-FR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Résultat de recherche d'images pour &quot;Horizon 2020 logo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08920"/>
            <a:ext cx="5229760" cy="1512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179512" y="260648"/>
            <a:ext cx="8712968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Objectifs majeurs du programme </a:t>
            </a:r>
            <a:r>
              <a:rPr lang="fr-FR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520" y="188640"/>
            <a:ext cx="8748464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>
            <a:spAutoFit/>
          </a:bodyPr>
          <a:lstStyle/>
          <a:p>
            <a:pPr algn="ctr"/>
            <a:r>
              <a:rPr lang="fr-FR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 global dédié au programme H2020 ~ 79 Milliards D’€uros. </a:t>
            </a:r>
            <a:endParaRPr lang="fr-FR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27/04/2017</a:t>
            </a:r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755576" y="1124744"/>
            <a:ext cx="8388424" cy="4967972"/>
            <a:chOff x="755576" y="1124744"/>
            <a:chExt cx="8388424" cy="4967972"/>
          </a:xfrm>
        </p:grpSpPr>
        <p:sp>
          <p:nvSpPr>
            <p:cNvPr id="11" name="Rectangle 10"/>
            <p:cNvSpPr/>
            <p:nvPr/>
          </p:nvSpPr>
          <p:spPr>
            <a:xfrm>
              <a:off x="5039544" y="5877272"/>
              <a:ext cx="410445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800" dirty="0" smtClean="0"/>
                <a:t>Source: http://europa.eu/rapid/press-release_MEMO-13-1085_en.htm</a:t>
              </a:r>
              <a:endParaRPr lang="fr-FR" sz="800" dirty="0"/>
            </a:p>
          </p:txBody>
        </p:sp>
        <p:grpSp>
          <p:nvGrpSpPr>
            <p:cNvPr id="9" name="Groupe 8"/>
            <p:cNvGrpSpPr/>
            <p:nvPr/>
          </p:nvGrpSpPr>
          <p:grpSpPr>
            <a:xfrm>
              <a:off x="755576" y="1124744"/>
              <a:ext cx="7272808" cy="4680520"/>
              <a:chOff x="827584" y="1340768"/>
              <a:chExt cx="7488832" cy="4104456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99592" y="1340768"/>
                <a:ext cx="7387263" cy="410445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Rectangle 5"/>
              <p:cNvSpPr/>
              <p:nvPr/>
            </p:nvSpPr>
            <p:spPr>
              <a:xfrm>
                <a:off x="827584" y="1484784"/>
                <a:ext cx="7488832" cy="3960440"/>
              </a:xfrm>
              <a:prstGeom prst="rect">
                <a:avLst/>
              </a:prstGeom>
              <a:solidFill>
                <a:srgbClr val="FFFF00">
                  <a:alpha val="32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9361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FR" sz="6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so</a:t>
            </a:r>
            <a:r>
              <a:rPr lang="fr-FR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 </a:t>
            </a:r>
            <a:r>
              <a:rPr lang="fr-FR" sz="6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what</a:t>
            </a:r>
            <a:r>
              <a:rPr lang="fr-FR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 ?</a:t>
            </a:r>
            <a:endParaRPr lang="fr-FR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27/04/2017</a:t>
            </a:r>
            <a:endParaRPr lang="fr-FR"/>
          </a:p>
        </p:txBody>
      </p:sp>
      <p:pic>
        <p:nvPicPr>
          <p:cNvPr id="43010" name="Picture 2" descr="Résultat de recherche d'images pour &quot;ampoule jaune dessin question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708920"/>
            <a:ext cx="2415285" cy="3206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899592" y="908720"/>
            <a:ext cx="7346528" cy="2730797"/>
            <a:chOff x="899592" y="908720"/>
            <a:chExt cx="7346528" cy="2730797"/>
          </a:xfrm>
        </p:grpSpPr>
        <p:pic>
          <p:nvPicPr>
            <p:cNvPr id="4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908720"/>
              <a:ext cx="7346528" cy="273079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2699792" y="2492896"/>
              <a:ext cx="3816424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ar-DZ" altLang="en-US" sz="2000" b="1" i="0" dirty="0" smtClean="0">
                  <a:solidFill>
                    <a:srgbClr val="FFFF00"/>
                  </a:solidFill>
                </a:rPr>
                <a:t>منفتح على العالم!</a:t>
              </a:r>
              <a:endParaRPr lang="fr-FR" altLang="en-US" sz="2000" b="1" i="0" dirty="0" smtClean="0">
                <a:solidFill>
                  <a:srgbClr val="FFFF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fr-FR" altLang="en-US" sz="1600" b="1" i="0" dirty="0" smtClean="0">
                  <a:solidFill>
                    <a:srgbClr val="FFFF00"/>
                  </a:solidFill>
                </a:rPr>
                <a:t>Ouvert au monde!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pt-PT" altLang="en-US" sz="1600" b="1" i="0" dirty="0" smtClean="0">
                  <a:solidFill>
                    <a:srgbClr val="FFFF00"/>
                  </a:solidFill>
                </a:rPr>
                <a:t>Open to the world !</a:t>
              </a: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1187624" y="4077072"/>
            <a:ext cx="2952328" cy="230832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fr-FR" sz="1600" b="1" u="sng" dirty="0" smtClean="0"/>
              <a:t>OUVERTURE GENERALE</a:t>
            </a:r>
          </a:p>
          <a:p>
            <a:endParaRPr lang="fr-FR" sz="1600" b="1" dirty="0" smtClean="0"/>
          </a:p>
          <a:p>
            <a:pPr algn="just">
              <a:buFont typeface="Arial" pitchFamily="34" charset="0"/>
              <a:buChar char="•"/>
            </a:pPr>
            <a:r>
              <a:rPr lang="fr-FR" sz="1600" b="1" dirty="0" smtClean="0"/>
              <a:t> Pousser les frontières de la science et du savoir</a:t>
            </a:r>
          </a:p>
          <a:p>
            <a:pPr algn="just">
              <a:buFont typeface="Arial" pitchFamily="34" charset="0"/>
              <a:buChar char="•"/>
            </a:pPr>
            <a:r>
              <a:rPr lang="fr-FR" sz="1600" b="1" dirty="0" smtClean="0"/>
              <a:t> Relever plus efficacement les défis sociétaux globaux</a:t>
            </a:r>
          </a:p>
          <a:p>
            <a:pPr algn="just">
              <a:buFont typeface="Arial" pitchFamily="34" charset="0"/>
              <a:buChar char="•"/>
            </a:pPr>
            <a:r>
              <a:rPr lang="fr-FR" sz="1600" b="1" dirty="0" smtClean="0"/>
              <a:t> Rendre les industries plus compétitives</a:t>
            </a:r>
          </a:p>
          <a:p>
            <a:pPr algn="just"/>
            <a:r>
              <a:rPr lang="fr-FR" sz="1600" b="1" dirty="0" smtClean="0"/>
              <a:t>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716016" y="4077072"/>
            <a:ext cx="3321871" cy="230832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fr-FR" sz="1600" b="1" u="sng" dirty="0" smtClean="0"/>
              <a:t>OUVERTURE CIBLEE</a:t>
            </a:r>
          </a:p>
          <a:p>
            <a:endParaRPr lang="fr-FR" sz="1600" b="1" dirty="0" smtClean="0"/>
          </a:p>
          <a:p>
            <a:pPr algn="just">
              <a:buFont typeface="Arial" pitchFamily="34" charset="0"/>
              <a:buChar char="•"/>
            </a:pPr>
            <a:r>
              <a:rPr lang="fr-FR" sz="1600" b="1" dirty="0" smtClean="0"/>
              <a:t> Appels à projets incluant des </a:t>
            </a:r>
          </a:p>
          <a:p>
            <a:pPr algn="just"/>
            <a:r>
              <a:rPr lang="fr-FR" sz="1600" b="1" dirty="0" smtClean="0"/>
              <a:t>partenaires étrangers, ceci peut être:</a:t>
            </a:r>
          </a:p>
          <a:p>
            <a:pPr algn="just"/>
            <a:endParaRPr lang="fr-FR" sz="1600" b="1" dirty="0" smtClean="0"/>
          </a:p>
          <a:p>
            <a:pPr algn="ctr"/>
            <a:r>
              <a:rPr lang="fr-FR" sz="1600" b="1" dirty="0" smtClean="0"/>
              <a:t>    Encouragé</a:t>
            </a:r>
          </a:p>
          <a:p>
            <a:pPr algn="ctr"/>
            <a:r>
              <a:rPr lang="fr-FR" sz="1600" b="1" dirty="0" smtClean="0"/>
              <a:t>      ou</a:t>
            </a:r>
          </a:p>
          <a:p>
            <a:pPr algn="ctr"/>
            <a:r>
              <a:rPr lang="fr-FR" sz="1600" b="1" dirty="0" smtClean="0"/>
              <a:t>   Exigé</a:t>
            </a:r>
          </a:p>
          <a:p>
            <a:endParaRPr lang="fr-FR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683568" y="188640"/>
            <a:ext cx="8064896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H2020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ouvert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 monde!</a:t>
            </a:r>
            <a:endParaRPr lang="fr-F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27/04/2017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63645" t="16734" r="10898" b="13376"/>
          <a:stretch>
            <a:fillRect/>
          </a:stretch>
        </p:blipFill>
        <p:spPr bwMode="auto">
          <a:xfrm>
            <a:off x="5220072" y="908720"/>
            <a:ext cx="3168352" cy="489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9552" y="980728"/>
            <a:ext cx="41764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Projets de recherche collaborative:</a:t>
            </a:r>
          </a:p>
          <a:p>
            <a:r>
              <a:rPr lang="fr-FR" dirty="0" smtClean="0"/>
              <a:t> la majeure partie du financement de l’UE est octroyée à des projets de recherche collaborative exécutés par des consortiums d’organismes qui travaillent ensemble dans des domaines de recherche spécifiques. </a:t>
            </a:r>
          </a:p>
          <a:p>
            <a:endParaRPr lang="fr-FR" dirty="0" smtClean="0"/>
          </a:p>
          <a:p>
            <a:r>
              <a:rPr lang="fr-FR" b="1" dirty="0" smtClean="0"/>
              <a:t>Chercheurs individuels: </a:t>
            </a:r>
          </a:p>
          <a:p>
            <a:r>
              <a:rPr lang="fr-FR" dirty="0" smtClean="0"/>
              <a:t>Les subventions du Conseil européen de la recherche (CER) et les actions Marie </a:t>
            </a:r>
            <a:r>
              <a:rPr lang="fr-FR" dirty="0" err="1" smtClean="0"/>
              <a:t>Skłodowska</a:t>
            </a:r>
            <a:r>
              <a:rPr lang="fr-FR" dirty="0" smtClean="0"/>
              <a:t>-Curie offrent aux chercheurs qui souhaitent venir travailler en Europe des possibilités de financement inégalées.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076056" y="5877272"/>
            <a:ext cx="3154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Source: KI0214802FRN_002.pdf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27/04/2017</a:t>
            </a:r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83568" y="188640"/>
            <a:ext cx="8064896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coopération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internationale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H2020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TRANSVERSALE</a:t>
            </a:r>
            <a:endParaRPr lang="fr-F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8640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FR" sz="5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What</a:t>
            </a:r>
            <a:r>
              <a:rPr lang="fr-FR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 about us?</a:t>
            </a:r>
            <a:endParaRPr lang="fr-FR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27/04/2017</a:t>
            </a:r>
            <a:endParaRPr lang="fr-FR"/>
          </a:p>
        </p:txBody>
      </p:sp>
      <p:pic>
        <p:nvPicPr>
          <p:cNvPr id="43010" name="Picture 2" descr="Résultat de recherche d'images pour &quot;ampoule jaune dessin question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708920"/>
            <a:ext cx="2415285" cy="3206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20703</TotalTime>
  <Words>1394</Words>
  <Application>Microsoft Office PowerPoint</Application>
  <PresentationFormat>Affichage à l'écran (4:3)</PresentationFormat>
  <Paragraphs>214</Paragraphs>
  <Slides>31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Consulter les dernières possibilités de participation pour l’année 2017</vt:lpstr>
      <vt:lpstr>Consulter les dernières possibilités de participation pour l’année 2017</vt:lpstr>
      <vt:lpstr>Diapositive 25</vt:lpstr>
      <vt:lpstr>Diapositive 26</vt:lpstr>
      <vt:lpstr>Diapositive 27</vt:lpstr>
      <vt:lpstr>Diapositive 28</vt:lpstr>
      <vt:lpstr>Activités à venir du réseau</vt:lpstr>
      <vt:lpstr>Diapositive 30</vt:lpstr>
      <vt:lpstr>Diapositive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Réseau de PCN Algériens dédié au H2020</dc:title>
  <dc:creator>DELL</dc:creator>
  <cp:lastModifiedBy>DELL</cp:lastModifiedBy>
  <cp:revision>517</cp:revision>
  <dcterms:created xsi:type="dcterms:W3CDTF">2017-01-31T11:40:23Z</dcterms:created>
  <dcterms:modified xsi:type="dcterms:W3CDTF">2017-04-27T06:13:52Z</dcterms:modified>
</cp:coreProperties>
</file>